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82109" y="1133118"/>
            <a:ext cx="7779782" cy="4423767"/>
          </a:xfrm>
          <a:prstGeom prst="rect">
            <a:avLst/>
          </a:prstGeom>
          <a:noFill/>
          <a:ln/>
        </p:spPr>
        <p:txBody>
          <a:bodyPr wrap="square" rtlCol="0" anchor="t"/>
          <a:lstStyle/>
          <a:p>
            <a:pPr indent="0" marL="0">
              <a:lnSpc>
                <a:spcPts val="6967"/>
              </a:lnSpc>
              <a:buNone/>
            </a:pPr>
            <a:r>
              <a:rPr lang="en-US" sz="5574" b="1" dirty="0">
                <a:solidFill>
                  <a:srgbClr val="396AF1"/>
                </a:solidFill>
                <a:latin typeface="Barlow" pitchFamily="34" charset="0"/>
                <a:ea typeface="Barlow" pitchFamily="34" charset="-122"/>
                <a:cs typeface="Barlow" pitchFamily="34" charset="-120"/>
              </a:rPr>
              <a:t>Comparaison des Performances de Deux Modèles de Classification d'Images sur CIFAR10</a:t>
            </a:r>
            <a:endParaRPr lang="en-US" sz="5574" dirty="0"/>
          </a:p>
        </p:txBody>
      </p:sp>
      <p:sp>
        <p:nvSpPr>
          <p:cNvPr id="6" name="Text 2"/>
          <p:cNvSpPr/>
          <p:nvPr/>
        </p:nvSpPr>
        <p:spPr>
          <a:xfrm>
            <a:off x="682109" y="5849183"/>
            <a:ext cx="7779782" cy="1247299"/>
          </a:xfrm>
          <a:prstGeom prst="rect">
            <a:avLst/>
          </a:prstGeom>
          <a:noFill/>
          <a:ln/>
        </p:spPr>
        <p:txBody>
          <a:bodyPr wrap="square" rtlCol="0" anchor="t"/>
          <a:lstStyle/>
          <a:p>
            <a:pPr indent="0" marL="0">
              <a:lnSpc>
                <a:spcPts val="2456"/>
              </a:lnSpc>
              <a:buNone/>
            </a:pPr>
            <a:r>
              <a:rPr lang="en-US" sz="1535" dirty="0">
                <a:solidFill>
                  <a:srgbClr val="272525"/>
                </a:solidFill>
                <a:latin typeface="Montserrat" pitchFamily="34" charset="0"/>
                <a:ea typeface="Montserrat" pitchFamily="34" charset="-122"/>
                <a:cs typeface="Montserrat" pitchFamily="34" charset="-120"/>
              </a:rPr>
              <a:t>Cette présentation a pour objectif de comparer les performances de deux modèles de classification d'images, l'un utilisant des couches de convolution (CNN) et l'autre sans convolutions, sur le jeu de données CIFAR10 avec PyTorch. On s'interessera également au autoencoder. </a:t>
            </a:r>
            <a:endParaRPr lang="en-US" sz="1535"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786455"/>
          </a:xfrm>
          <a:prstGeom prst="rect">
            <a:avLst/>
          </a:prstGeom>
          <a:solidFill>
            <a:srgbClr val="EEEFF5"/>
          </a:solidFill>
          <a:ln/>
        </p:spPr>
      </p:sp>
      <p:sp>
        <p:nvSpPr>
          <p:cNvPr id="4" name="Text 1"/>
          <p:cNvSpPr/>
          <p:nvPr/>
        </p:nvSpPr>
        <p:spPr>
          <a:xfrm>
            <a:off x="2346603" y="475178"/>
            <a:ext cx="5105876" cy="568523"/>
          </a:xfrm>
          <a:prstGeom prst="rect">
            <a:avLst/>
          </a:prstGeom>
          <a:noFill/>
          <a:ln/>
        </p:spPr>
        <p:txBody>
          <a:bodyPr wrap="none" rtlCol="0" anchor="t"/>
          <a:lstStyle/>
          <a:p>
            <a:pPr indent="0" marL="0">
              <a:lnSpc>
                <a:spcPts val="4476"/>
              </a:lnSpc>
              <a:buNone/>
            </a:pPr>
            <a:r>
              <a:rPr lang="en-US" sz="3581" b="1" dirty="0">
                <a:solidFill>
                  <a:srgbClr val="396AF1"/>
                </a:solidFill>
                <a:latin typeface="Barlow" pitchFamily="34" charset="0"/>
                <a:ea typeface="Barlow" pitchFamily="34" charset="-122"/>
                <a:cs typeface="Barlow" pitchFamily="34" charset="-120"/>
              </a:rPr>
              <a:t>Résultats du Modèle CNN </a:t>
            </a:r>
            <a:endParaRPr lang="en-US" sz="3581" dirty="0"/>
          </a:p>
        </p:txBody>
      </p:sp>
      <p:sp>
        <p:nvSpPr>
          <p:cNvPr id="5" name="Text 2"/>
          <p:cNvSpPr/>
          <p:nvPr/>
        </p:nvSpPr>
        <p:spPr>
          <a:xfrm>
            <a:off x="2622947" y="1389340"/>
            <a:ext cx="9660850"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Train : 15 epochs  -  97.9 % accuracy </a:t>
            </a:r>
            <a:endParaRPr lang="en-US" sz="1361" dirty="0"/>
          </a:p>
        </p:txBody>
      </p:sp>
      <p:sp>
        <p:nvSpPr>
          <p:cNvPr id="6" name="Text 3"/>
          <p:cNvSpPr/>
          <p:nvPr/>
        </p:nvSpPr>
        <p:spPr>
          <a:xfrm>
            <a:off x="2622947" y="1726406"/>
            <a:ext cx="9660850"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Test : 73.99% accuracy </a:t>
            </a:r>
            <a:endParaRPr lang="en-US" sz="1361" dirty="0"/>
          </a:p>
        </p:txBody>
      </p:sp>
      <p:pic>
        <p:nvPicPr>
          <p:cNvPr id="7" name="Image 1" descr="preencoded.png">    </p:cNvPr>
          <p:cNvPicPr>
            <a:picLocks noChangeAspect="1"/>
          </p:cNvPicPr>
          <p:nvPr/>
        </p:nvPicPr>
        <p:blipFill>
          <a:blip r:embed="rId2"/>
          <a:stretch>
            <a:fillRect/>
          </a:stretch>
        </p:blipFill>
        <p:spPr>
          <a:xfrm>
            <a:off x="2346603" y="2197298"/>
            <a:ext cx="9937194" cy="5172194"/>
          </a:xfrm>
          <a:prstGeom prst="rect">
            <a:avLst/>
          </a:prstGeom>
        </p:spPr>
      </p:pic>
      <p:sp>
        <p:nvSpPr>
          <p:cNvPr id="8" name="Text 4"/>
          <p:cNvSpPr/>
          <p:nvPr/>
        </p:nvSpPr>
        <p:spPr>
          <a:xfrm>
            <a:off x="2346603" y="7563803"/>
            <a:ext cx="9937194" cy="276582"/>
          </a:xfrm>
          <a:prstGeom prst="rect">
            <a:avLst/>
          </a:prstGeom>
          <a:noFill/>
          <a:ln/>
        </p:spPr>
        <p:txBody>
          <a:bodyPr wrap="none" rtlCol="0" anchor="t"/>
          <a:lstStyle/>
          <a:p>
            <a:pPr indent="0" marL="0">
              <a:lnSpc>
                <a:spcPts val="2177"/>
              </a:lnSpc>
              <a:buNone/>
            </a:pPr>
            <a:endParaRPr lang="en-US" sz="1361" dirty="0"/>
          </a:p>
        </p:txBody>
      </p:sp>
      <p:sp>
        <p:nvSpPr>
          <p:cNvPr id="9" name="Text 5"/>
          <p:cNvSpPr/>
          <p:nvPr/>
        </p:nvSpPr>
        <p:spPr>
          <a:xfrm>
            <a:off x="2346603" y="8034695"/>
            <a:ext cx="9937194" cy="276582"/>
          </a:xfrm>
          <a:prstGeom prst="rect">
            <a:avLst/>
          </a:prstGeom>
          <a:noFill/>
          <a:ln/>
        </p:spPr>
        <p:txBody>
          <a:bodyPr wrap="none" rtlCol="0" anchor="t"/>
          <a:lstStyle/>
          <a:p>
            <a:pPr indent="0" marL="0">
              <a:lnSpc>
                <a:spcPts val="2177"/>
              </a:lnSpc>
              <a:buNone/>
            </a:pPr>
            <a:endParaRPr lang="en-US" sz="1361"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2406253"/>
            <a:ext cx="7164586" cy="812125"/>
          </a:xfrm>
          <a:prstGeom prst="rect">
            <a:avLst/>
          </a:prstGeom>
          <a:noFill/>
          <a:ln/>
        </p:spPr>
        <p:txBody>
          <a:bodyPr wrap="none" rtlCol="0" anchor="t"/>
          <a:lstStyle/>
          <a:p>
            <a:pPr indent="0" marL="0">
              <a:lnSpc>
                <a:spcPts val="6395"/>
              </a:lnSpc>
              <a:buNone/>
            </a:pPr>
            <a:r>
              <a:rPr lang="en-US" sz="5116" b="1" dirty="0">
                <a:solidFill>
                  <a:srgbClr val="396AF1"/>
                </a:solidFill>
                <a:latin typeface="Barlow" pitchFamily="34" charset="0"/>
                <a:ea typeface="Barlow" pitchFamily="34" charset="-122"/>
                <a:cs typeface="Barlow" pitchFamily="34" charset="-120"/>
              </a:rPr>
              <a:t>Résultats du Modèle CNN</a:t>
            </a:r>
            <a:endParaRPr lang="en-US" sz="5116" dirty="0"/>
          </a:p>
        </p:txBody>
      </p:sp>
      <p:pic>
        <p:nvPicPr>
          <p:cNvPr id="5" name="Image 1" descr="preencoded.png">    </p:cNvPr>
          <p:cNvPicPr>
            <a:picLocks noChangeAspect="1"/>
          </p:cNvPicPr>
          <p:nvPr/>
        </p:nvPicPr>
        <p:blipFill>
          <a:blip r:embed="rId2"/>
          <a:stretch>
            <a:fillRect/>
          </a:stretch>
        </p:blipFill>
        <p:spPr>
          <a:xfrm>
            <a:off x="864037" y="3712131"/>
            <a:ext cx="12902327" cy="1376839"/>
          </a:xfrm>
          <a:prstGeom prst="rect">
            <a:avLst/>
          </a:prstGeom>
        </p:spPr>
      </p:pic>
      <p:sp>
        <p:nvSpPr>
          <p:cNvPr id="6" name="Text 2"/>
          <p:cNvSpPr/>
          <p:nvPr/>
        </p:nvSpPr>
        <p:spPr>
          <a:xfrm>
            <a:off x="864037" y="5428298"/>
            <a:ext cx="12902327" cy="395049"/>
          </a:xfrm>
          <a:prstGeom prst="rect">
            <a:avLst/>
          </a:prstGeom>
          <a:noFill/>
          <a:ln/>
        </p:spPr>
        <p:txBody>
          <a:bodyPr wrap="none" rtlCol="0" anchor="t"/>
          <a:lstStyle/>
          <a:p>
            <a:pPr indent="0" marL="0">
              <a:lnSpc>
                <a:spcPts val="3110"/>
              </a:lnSpc>
              <a:buNone/>
            </a:pP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25103" y="649129"/>
            <a:ext cx="6203990" cy="775454"/>
          </a:xfrm>
          <a:prstGeom prst="rect">
            <a:avLst/>
          </a:prstGeom>
          <a:noFill/>
          <a:ln/>
        </p:spPr>
        <p:txBody>
          <a:bodyPr wrap="none" rtlCol="0" anchor="t"/>
          <a:lstStyle/>
          <a:p>
            <a:pPr indent="0" marL="0">
              <a:lnSpc>
                <a:spcPts val="6106"/>
              </a:lnSpc>
              <a:buNone/>
            </a:pPr>
            <a:endParaRPr lang="en-US" sz="4885" dirty="0"/>
          </a:p>
        </p:txBody>
      </p:sp>
      <p:pic>
        <p:nvPicPr>
          <p:cNvPr id="5" name="Image 1" descr="preencoded.png">    </p:cNvPr>
          <p:cNvPicPr>
            <a:picLocks noChangeAspect="1"/>
          </p:cNvPicPr>
          <p:nvPr/>
        </p:nvPicPr>
        <p:blipFill>
          <a:blip r:embed="rId2"/>
          <a:stretch>
            <a:fillRect/>
          </a:stretch>
        </p:blipFill>
        <p:spPr>
          <a:xfrm>
            <a:off x="825103" y="2043351"/>
            <a:ext cx="5611178" cy="4677608"/>
          </a:xfrm>
          <a:prstGeom prst="rect">
            <a:avLst/>
          </a:prstGeom>
        </p:spPr>
      </p:pic>
      <p:sp>
        <p:nvSpPr>
          <p:cNvPr id="6" name="Text 2"/>
          <p:cNvSpPr/>
          <p:nvPr/>
        </p:nvSpPr>
        <p:spPr>
          <a:xfrm>
            <a:off x="825103" y="6986111"/>
            <a:ext cx="6202561" cy="377190"/>
          </a:xfrm>
          <a:prstGeom prst="rect">
            <a:avLst/>
          </a:prstGeom>
          <a:noFill/>
          <a:ln/>
        </p:spPr>
        <p:txBody>
          <a:bodyPr wrap="none" rtlCol="0" anchor="t"/>
          <a:lstStyle/>
          <a:p>
            <a:pPr indent="0" marL="0">
              <a:lnSpc>
                <a:spcPts val="2970"/>
              </a:lnSpc>
              <a:buNone/>
            </a:pPr>
            <a:endParaRPr lang="en-US" sz="1856" dirty="0"/>
          </a:p>
        </p:txBody>
      </p:sp>
      <p:pic>
        <p:nvPicPr>
          <p:cNvPr id="7" name="Image 2" descr="preencoded.png">    </p:cNvPr>
          <p:cNvPicPr>
            <a:picLocks noChangeAspect="1"/>
          </p:cNvPicPr>
          <p:nvPr/>
        </p:nvPicPr>
        <p:blipFill>
          <a:blip r:embed="rId3"/>
          <a:stretch>
            <a:fillRect/>
          </a:stretch>
        </p:blipFill>
        <p:spPr>
          <a:xfrm>
            <a:off x="7610356" y="2043351"/>
            <a:ext cx="5473303" cy="4682490"/>
          </a:xfrm>
          <a:prstGeom prst="rect">
            <a:avLst/>
          </a:prstGeom>
        </p:spPr>
      </p:pic>
      <p:sp>
        <p:nvSpPr>
          <p:cNvPr id="8" name="Text 3"/>
          <p:cNvSpPr/>
          <p:nvPr/>
        </p:nvSpPr>
        <p:spPr>
          <a:xfrm>
            <a:off x="7610356" y="6990993"/>
            <a:ext cx="6202561" cy="377190"/>
          </a:xfrm>
          <a:prstGeom prst="rect">
            <a:avLst/>
          </a:prstGeom>
          <a:noFill/>
          <a:ln/>
        </p:spPr>
        <p:txBody>
          <a:bodyPr wrap="none" rtlCol="0" anchor="t"/>
          <a:lstStyle/>
          <a:p>
            <a:pPr indent="0" marL="0">
              <a:lnSpc>
                <a:spcPts val="2970"/>
              </a:lnSpc>
              <a:buNone/>
            </a:pPr>
            <a:endParaRPr lang="en-US" sz="1856"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EEEFF5"/>
          </a:solidFill>
          <a:ln/>
        </p:spPr>
      </p:sp>
      <p:sp>
        <p:nvSpPr>
          <p:cNvPr id="4" name="Text 1"/>
          <p:cNvSpPr/>
          <p:nvPr/>
        </p:nvSpPr>
        <p:spPr>
          <a:xfrm>
            <a:off x="2187535" y="490418"/>
            <a:ext cx="5665470" cy="586621"/>
          </a:xfrm>
          <a:prstGeom prst="rect">
            <a:avLst/>
          </a:prstGeom>
          <a:noFill/>
          <a:ln/>
        </p:spPr>
        <p:txBody>
          <a:bodyPr wrap="none" rtlCol="0" anchor="t"/>
          <a:lstStyle/>
          <a:p>
            <a:pPr indent="0" marL="0">
              <a:lnSpc>
                <a:spcPts val="4620"/>
              </a:lnSpc>
              <a:buNone/>
            </a:pPr>
            <a:r>
              <a:rPr lang="en-US" sz="3696" b="1" dirty="0">
                <a:solidFill>
                  <a:srgbClr val="396AF1"/>
                </a:solidFill>
                <a:latin typeface="Barlow" pitchFamily="34" charset="0"/>
                <a:ea typeface="Barlow" pitchFamily="34" charset="-122"/>
                <a:cs typeface="Barlow" pitchFamily="34" charset="-120"/>
              </a:rPr>
              <a:t>Resultat auto encoder MLP </a:t>
            </a:r>
            <a:endParaRPr lang="en-US" sz="3696" dirty="0"/>
          </a:p>
        </p:txBody>
      </p:sp>
      <p:pic>
        <p:nvPicPr>
          <p:cNvPr id="5" name="Image 1" descr="preencoded.png">    </p:cNvPr>
          <p:cNvPicPr>
            <a:picLocks noChangeAspect="1"/>
          </p:cNvPicPr>
          <p:nvPr/>
        </p:nvPicPr>
        <p:blipFill>
          <a:blip r:embed="rId2"/>
          <a:stretch>
            <a:fillRect/>
          </a:stretch>
        </p:blipFill>
        <p:spPr>
          <a:xfrm>
            <a:off x="2187535" y="1433632"/>
            <a:ext cx="4078129" cy="3286006"/>
          </a:xfrm>
          <a:prstGeom prst="rect">
            <a:avLst/>
          </a:prstGeom>
        </p:spPr>
      </p:pic>
      <p:pic>
        <p:nvPicPr>
          <p:cNvPr id="6" name="Image 2" descr="preencoded.png">    </p:cNvPr>
          <p:cNvPicPr>
            <a:picLocks noChangeAspect="1"/>
          </p:cNvPicPr>
          <p:nvPr/>
        </p:nvPicPr>
        <p:blipFill>
          <a:blip r:embed="rId3"/>
          <a:stretch>
            <a:fillRect/>
          </a:stretch>
        </p:blipFill>
        <p:spPr>
          <a:xfrm>
            <a:off x="2187535" y="4920258"/>
            <a:ext cx="7227927" cy="2820829"/>
          </a:xfrm>
          <a:prstGeom prst="rect">
            <a:avLst/>
          </a:prstGeom>
        </p:spPr>
      </p:pic>
      <p:pic>
        <p:nvPicPr>
          <p:cNvPr id="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EEEFF5"/>
          </a:solidFill>
          <a:ln/>
        </p:spPr>
      </p:sp>
      <p:sp>
        <p:nvSpPr>
          <p:cNvPr id="4" name="Text 1"/>
          <p:cNvSpPr/>
          <p:nvPr/>
        </p:nvSpPr>
        <p:spPr>
          <a:xfrm>
            <a:off x="2142530" y="494705"/>
            <a:ext cx="5738574" cy="591860"/>
          </a:xfrm>
          <a:prstGeom prst="rect">
            <a:avLst/>
          </a:prstGeom>
          <a:noFill/>
          <a:ln/>
        </p:spPr>
        <p:txBody>
          <a:bodyPr wrap="none" rtlCol="0" anchor="t"/>
          <a:lstStyle/>
          <a:p>
            <a:pPr indent="0" marL="0">
              <a:lnSpc>
                <a:spcPts val="4660"/>
              </a:lnSpc>
              <a:buNone/>
            </a:pPr>
            <a:r>
              <a:rPr lang="en-US" sz="3728" b="1" dirty="0">
                <a:solidFill>
                  <a:srgbClr val="396AF1"/>
                </a:solidFill>
                <a:latin typeface="Barlow" pitchFamily="34" charset="0"/>
                <a:ea typeface="Barlow" pitchFamily="34" charset="-122"/>
                <a:cs typeface="Barlow" pitchFamily="34" charset="-120"/>
              </a:rPr>
              <a:t>Resultat auto encoder CNN </a:t>
            </a:r>
            <a:endParaRPr lang="en-US" sz="3728" dirty="0"/>
          </a:p>
        </p:txBody>
      </p:sp>
      <p:pic>
        <p:nvPicPr>
          <p:cNvPr id="5" name="Image 1" descr="preencoded.png">    </p:cNvPr>
          <p:cNvPicPr>
            <a:picLocks noChangeAspect="1"/>
          </p:cNvPicPr>
          <p:nvPr/>
        </p:nvPicPr>
        <p:blipFill>
          <a:blip r:embed="rId2"/>
          <a:stretch>
            <a:fillRect/>
          </a:stretch>
        </p:blipFill>
        <p:spPr>
          <a:xfrm>
            <a:off x="2142530" y="1446371"/>
            <a:ext cx="4071818" cy="3281005"/>
          </a:xfrm>
          <a:prstGeom prst="rect">
            <a:avLst/>
          </a:prstGeom>
        </p:spPr>
      </p:pic>
      <p:pic>
        <p:nvPicPr>
          <p:cNvPr id="6" name="Image 2" descr="preencoded.png">    </p:cNvPr>
          <p:cNvPicPr>
            <a:picLocks noChangeAspect="1"/>
          </p:cNvPicPr>
          <p:nvPr/>
        </p:nvPicPr>
        <p:blipFill>
          <a:blip r:embed="rId3"/>
          <a:stretch>
            <a:fillRect/>
          </a:stretch>
        </p:blipFill>
        <p:spPr>
          <a:xfrm>
            <a:off x="2142530" y="4929783"/>
            <a:ext cx="7354491" cy="2807137"/>
          </a:xfrm>
          <a:prstGeom prst="rect">
            <a:avLst/>
          </a:prstGeom>
        </p:spPr>
      </p:pic>
      <p:pic>
        <p:nvPicPr>
          <p:cNvPr id="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3023592"/>
            <a:ext cx="6497003" cy="812125"/>
          </a:xfrm>
          <a:prstGeom prst="rect">
            <a:avLst/>
          </a:prstGeom>
          <a:noFill/>
          <a:ln/>
        </p:spPr>
        <p:txBody>
          <a:bodyPr wrap="none" rtlCol="0" anchor="t"/>
          <a:lstStyle/>
          <a:p>
            <a:pPr indent="0" marL="0">
              <a:lnSpc>
                <a:spcPts val="6395"/>
              </a:lnSpc>
              <a:buNone/>
            </a:pPr>
            <a:r>
              <a:rPr lang="en-US" sz="5116" b="1" dirty="0">
                <a:solidFill>
                  <a:srgbClr val="396AF1"/>
                </a:solidFill>
                <a:latin typeface="Barlow" pitchFamily="34" charset="0"/>
                <a:ea typeface="Barlow" pitchFamily="34" charset="-122"/>
                <a:cs typeface="Barlow" pitchFamily="34" charset="-120"/>
              </a:rPr>
              <a:t>Perspective : </a:t>
            </a:r>
            <a:endParaRPr lang="en-US" sz="5116" dirty="0"/>
          </a:p>
        </p:txBody>
      </p:sp>
      <p:sp>
        <p:nvSpPr>
          <p:cNvPr id="5" name="Text 2"/>
          <p:cNvSpPr/>
          <p:nvPr/>
        </p:nvSpPr>
        <p:spPr>
          <a:xfrm>
            <a:off x="1258967" y="4329470"/>
            <a:ext cx="125073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Faire de la cuisine avec les modèles. </a:t>
            </a:r>
            <a:endParaRPr lang="en-US" sz="1944" dirty="0"/>
          </a:p>
        </p:txBody>
      </p:sp>
      <p:sp>
        <p:nvSpPr>
          <p:cNvPr id="6" name="Text 3"/>
          <p:cNvSpPr/>
          <p:nvPr/>
        </p:nvSpPr>
        <p:spPr>
          <a:xfrm>
            <a:off x="1258967" y="4810839"/>
            <a:ext cx="125073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Evaluer la robustesse des 2 types de modèles à l'aide de l'étude de la dominance et du Deltamax</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346603" y="577453"/>
            <a:ext cx="6981944" cy="568523"/>
          </a:xfrm>
          <a:prstGeom prst="rect">
            <a:avLst/>
          </a:prstGeom>
          <a:noFill/>
          <a:ln/>
        </p:spPr>
        <p:txBody>
          <a:bodyPr wrap="none" rtlCol="0" anchor="t"/>
          <a:lstStyle/>
          <a:p>
            <a:pPr indent="0" marL="0">
              <a:lnSpc>
                <a:spcPts val="4476"/>
              </a:lnSpc>
              <a:buNone/>
            </a:pPr>
            <a:r>
              <a:rPr lang="en-US" sz="3581" b="1" dirty="0">
                <a:solidFill>
                  <a:srgbClr val="396AF1"/>
                </a:solidFill>
                <a:latin typeface="Barlow" pitchFamily="34" charset="0"/>
                <a:ea typeface="Barlow" pitchFamily="34" charset="-122"/>
                <a:cs typeface="Barlow" pitchFamily="34" charset="-120"/>
              </a:rPr>
              <a:t>Présentation des Données CIFAR10</a:t>
            </a:r>
            <a:endParaRPr lang="en-US" sz="3581" dirty="0"/>
          </a:p>
        </p:txBody>
      </p:sp>
      <p:sp>
        <p:nvSpPr>
          <p:cNvPr id="5" name="Text 2"/>
          <p:cNvSpPr/>
          <p:nvPr/>
        </p:nvSpPr>
        <p:spPr>
          <a:xfrm>
            <a:off x="2346603" y="1577935"/>
            <a:ext cx="4194691" cy="341114"/>
          </a:xfrm>
          <a:prstGeom prst="rect">
            <a:avLst/>
          </a:prstGeom>
          <a:noFill/>
          <a:ln/>
        </p:spPr>
        <p:txBody>
          <a:bodyPr wrap="none" rtlCol="0" anchor="t"/>
          <a:lstStyle/>
          <a:p>
            <a:pPr indent="0" marL="0">
              <a:lnSpc>
                <a:spcPts val="2686"/>
              </a:lnSpc>
              <a:buNone/>
            </a:pPr>
            <a:r>
              <a:rPr lang="en-US" sz="2149" b="1" dirty="0">
                <a:solidFill>
                  <a:srgbClr val="396AF1"/>
                </a:solidFill>
                <a:latin typeface="Barlow" pitchFamily="34" charset="0"/>
                <a:ea typeface="Barlow" pitchFamily="34" charset="-122"/>
                <a:cs typeface="Barlow" pitchFamily="34" charset="-120"/>
              </a:rPr>
              <a:t>Contenu de l'Ensemble de Données</a:t>
            </a:r>
            <a:endParaRPr lang="en-US" sz="2149" dirty="0"/>
          </a:p>
        </p:txBody>
      </p:sp>
      <p:sp>
        <p:nvSpPr>
          <p:cNvPr id="6" name="Text 3"/>
          <p:cNvSpPr/>
          <p:nvPr/>
        </p:nvSpPr>
        <p:spPr>
          <a:xfrm>
            <a:off x="2622947" y="2091809"/>
            <a:ext cx="4170640"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60 000 images RGB -  32x32 pixels</a:t>
            </a:r>
            <a:endParaRPr lang="en-US" sz="1361" dirty="0"/>
          </a:p>
        </p:txBody>
      </p:sp>
      <p:sp>
        <p:nvSpPr>
          <p:cNvPr id="7" name="Text 4"/>
          <p:cNvSpPr/>
          <p:nvPr/>
        </p:nvSpPr>
        <p:spPr>
          <a:xfrm>
            <a:off x="2622947" y="2428875"/>
            <a:ext cx="4170640" cy="276582"/>
          </a:xfrm>
          <a:prstGeom prst="rect">
            <a:avLst/>
          </a:prstGeom>
          <a:noFill/>
          <a:ln/>
        </p:spPr>
        <p:txBody>
          <a:bodyPr wrap="none" rtlCol="0" anchor="t"/>
          <a:lstStyle/>
          <a:p>
            <a:pPr algn="l" marL="342900" indent="-342900">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50 000 train - 10 000 images test</a:t>
            </a:r>
            <a:endParaRPr lang="en-US" sz="1361" dirty="0"/>
          </a:p>
        </p:txBody>
      </p:sp>
      <p:sp>
        <p:nvSpPr>
          <p:cNvPr id="8" name="Text 5"/>
          <p:cNvSpPr/>
          <p:nvPr/>
        </p:nvSpPr>
        <p:spPr>
          <a:xfrm>
            <a:off x="2346603" y="2878217"/>
            <a:ext cx="2728674" cy="341114"/>
          </a:xfrm>
          <a:prstGeom prst="rect">
            <a:avLst/>
          </a:prstGeom>
          <a:noFill/>
          <a:ln/>
        </p:spPr>
        <p:txBody>
          <a:bodyPr wrap="none" rtlCol="0" anchor="t"/>
          <a:lstStyle/>
          <a:p>
            <a:pPr indent="0" marL="0">
              <a:lnSpc>
                <a:spcPts val="2686"/>
              </a:lnSpc>
              <a:buNone/>
            </a:pPr>
            <a:r>
              <a:rPr lang="en-US" sz="2149" b="1" dirty="0">
                <a:solidFill>
                  <a:srgbClr val="396AF1"/>
                </a:solidFill>
                <a:latin typeface="Barlow" pitchFamily="34" charset="0"/>
                <a:ea typeface="Barlow" pitchFamily="34" charset="-122"/>
                <a:cs typeface="Barlow" pitchFamily="34" charset="-120"/>
              </a:rPr>
              <a:t>Caractéristiques</a:t>
            </a:r>
            <a:endParaRPr lang="en-US" sz="2149" dirty="0"/>
          </a:p>
        </p:txBody>
      </p:sp>
      <p:sp>
        <p:nvSpPr>
          <p:cNvPr id="9" name="Text 6"/>
          <p:cNvSpPr/>
          <p:nvPr/>
        </p:nvSpPr>
        <p:spPr>
          <a:xfrm>
            <a:off x="2622947" y="3392091"/>
            <a:ext cx="4170640" cy="829747"/>
          </a:xfrm>
          <a:prstGeom prst="rect">
            <a:avLst/>
          </a:prstGeom>
          <a:noFill/>
          <a:ln/>
        </p:spPr>
        <p:txBody>
          <a:bodyPr wrap="square" rtlCol="0" anchor="t"/>
          <a:lstStyle/>
          <a:p>
            <a:pPr algn="l" marL="342900" indent="-342900">
              <a:lnSpc>
                <a:spcPts val="2177"/>
              </a:lnSpc>
              <a:buSzPct val="100000"/>
              <a:buChar char="•"/>
            </a:pPr>
            <a:r>
              <a:rPr lang="en-US" sz="1361" b="1" dirty="0">
                <a:solidFill>
                  <a:srgbClr val="272525"/>
                </a:solidFill>
                <a:latin typeface="Montserrat" pitchFamily="34" charset="0"/>
                <a:ea typeface="Montserrat" pitchFamily="34" charset="-122"/>
                <a:cs typeface="Montserrat" pitchFamily="34" charset="-120"/>
              </a:rPr>
              <a:t>Variété</a:t>
            </a:r>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 : Les images présentent une grande variété de contextes, angles de vue et conditions d'éclairage.</a:t>
            </a:r>
            <a:endParaRPr lang="en-US" sz="1361" dirty="0"/>
          </a:p>
        </p:txBody>
      </p:sp>
      <p:sp>
        <p:nvSpPr>
          <p:cNvPr id="10" name="Text 7"/>
          <p:cNvSpPr/>
          <p:nvPr/>
        </p:nvSpPr>
        <p:spPr>
          <a:xfrm>
            <a:off x="2622947" y="4282321"/>
            <a:ext cx="4170640" cy="829747"/>
          </a:xfrm>
          <a:prstGeom prst="rect">
            <a:avLst/>
          </a:prstGeom>
          <a:noFill/>
          <a:ln/>
        </p:spPr>
        <p:txBody>
          <a:bodyPr wrap="square" rtlCol="0" anchor="t"/>
          <a:lstStyle/>
          <a:p>
            <a:pPr algn="l" marL="342900" indent="-342900">
              <a:lnSpc>
                <a:spcPts val="2177"/>
              </a:lnSpc>
              <a:buSzPct val="100000"/>
              <a:buChar char="•"/>
            </a:pPr>
            <a:r>
              <a:rPr lang="en-US" sz="1361" b="1" dirty="0">
                <a:solidFill>
                  <a:srgbClr val="272525"/>
                </a:solidFill>
                <a:latin typeface="Montserrat" pitchFamily="34" charset="0"/>
                <a:ea typeface="Montserrat" pitchFamily="34" charset="-122"/>
                <a:cs typeface="Montserrat" pitchFamily="34" charset="-120"/>
              </a:rPr>
              <a:t>Équilibre</a:t>
            </a:r>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 : Chaque classe contient exactement le même nombre d'images (6 000), ce qui garantit un équilibre parfait entre les classes.</a:t>
            </a:r>
            <a:endParaRPr lang="en-US" sz="1361" dirty="0"/>
          </a:p>
        </p:txBody>
      </p:sp>
      <p:sp>
        <p:nvSpPr>
          <p:cNvPr id="11" name="Text 8"/>
          <p:cNvSpPr/>
          <p:nvPr/>
        </p:nvSpPr>
        <p:spPr>
          <a:xfrm>
            <a:off x="2346603" y="5284827"/>
            <a:ext cx="2728674" cy="341114"/>
          </a:xfrm>
          <a:prstGeom prst="rect">
            <a:avLst/>
          </a:prstGeom>
          <a:noFill/>
          <a:ln/>
        </p:spPr>
        <p:txBody>
          <a:bodyPr wrap="none" rtlCol="0" anchor="t"/>
          <a:lstStyle/>
          <a:p>
            <a:pPr indent="0" marL="0">
              <a:lnSpc>
                <a:spcPts val="2686"/>
              </a:lnSpc>
              <a:buNone/>
            </a:pPr>
            <a:r>
              <a:rPr lang="en-US" sz="2149" b="1" dirty="0">
                <a:solidFill>
                  <a:srgbClr val="396AF1"/>
                </a:solidFill>
                <a:latin typeface="Barlow" pitchFamily="34" charset="0"/>
                <a:ea typeface="Barlow" pitchFamily="34" charset="-122"/>
                <a:cs typeface="Barlow" pitchFamily="34" charset="-120"/>
              </a:rPr>
              <a:t>Applications : </a:t>
            </a:r>
            <a:endParaRPr lang="en-US" sz="2149" dirty="0"/>
          </a:p>
        </p:txBody>
      </p:sp>
      <p:sp>
        <p:nvSpPr>
          <p:cNvPr id="12" name="Text 9"/>
          <p:cNvSpPr/>
          <p:nvPr/>
        </p:nvSpPr>
        <p:spPr>
          <a:xfrm>
            <a:off x="2622947" y="5798701"/>
            <a:ext cx="4170640" cy="553164"/>
          </a:xfrm>
          <a:prstGeom prst="rect">
            <a:avLst/>
          </a:prstGeom>
          <a:noFill/>
          <a:ln/>
        </p:spPr>
        <p:txBody>
          <a:bodyPr wrap="square" rtlCol="0" anchor="t"/>
          <a:lstStyle/>
          <a:p>
            <a:pPr algn="l" marL="342900" indent="-342900">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 Reconnaissance d'images, classification, segmentation, apprentissage profond.</a:t>
            </a:r>
            <a:endParaRPr lang="en-US" sz="1361" dirty="0"/>
          </a:p>
        </p:txBody>
      </p:sp>
      <p:sp>
        <p:nvSpPr>
          <p:cNvPr id="13" name="Text 10"/>
          <p:cNvSpPr/>
          <p:nvPr/>
        </p:nvSpPr>
        <p:spPr>
          <a:xfrm>
            <a:off x="2346603" y="6524625"/>
            <a:ext cx="2728674" cy="341114"/>
          </a:xfrm>
          <a:prstGeom prst="rect">
            <a:avLst/>
          </a:prstGeom>
          <a:noFill/>
          <a:ln/>
        </p:spPr>
        <p:txBody>
          <a:bodyPr wrap="none" rtlCol="0" anchor="t"/>
          <a:lstStyle/>
          <a:p>
            <a:pPr indent="0" marL="0">
              <a:lnSpc>
                <a:spcPts val="2686"/>
              </a:lnSpc>
              <a:buNone/>
            </a:pPr>
            <a:r>
              <a:rPr lang="en-US" sz="2149" b="1" dirty="0">
                <a:solidFill>
                  <a:srgbClr val="396AF1"/>
                </a:solidFill>
                <a:latin typeface="Barlow" pitchFamily="34" charset="0"/>
                <a:ea typeface="Barlow" pitchFamily="34" charset="-122"/>
                <a:cs typeface="Barlow" pitchFamily="34" charset="-120"/>
              </a:rPr>
              <a:t>Complexité</a:t>
            </a:r>
            <a:pPr indent="0" marL="0">
              <a:lnSpc>
                <a:spcPts val="2686"/>
              </a:lnSpc>
              <a:buNone/>
            </a:pPr>
            <a:r>
              <a:rPr lang="en-US" sz="2149" b="1" dirty="0">
                <a:solidFill>
                  <a:srgbClr val="396AF1"/>
                </a:solidFill>
                <a:latin typeface="Barlow" pitchFamily="34" charset="0"/>
                <a:ea typeface="Barlow" pitchFamily="34" charset="-122"/>
                <a:cs typeface="Barlow" pitchFamily="34" charset="-120"/>
              </a:rPr>
              <a:t> : </a:t>
            </a:r>
            <a:endParaRPr lang="en-US" sz="2149" dirty="0"/>
          </a:p>
        </p:txBody>
      </p:sp>
      <p:sp>
        <p:nvSpPr>
          <p:cNvPr id="14" name="Text 11"/>
          <p:cNvSpPr/>
          <p:nvPr/>
        </p:nvSpPr>
        <p:spPr>
          <a:xfrm>
            <a:off x="2622947" y="7038499"/>
            <a:ext cx="4170640" cy="553164"/>
          </a:xfrm>
          <a:prstGeom prst="rect">
            <a:avLst/>
          </a:prstGeom>
          <a:noFill/>
          <a:ln/>
        </p:spPr>
        <p:txBody>
          <a:bodyPr wrap="square" rtlCol="0" anchor="t"/>
          <a:lstStyle/>
          <a:p>
            <a:pPr algn="l" marL="342900" indent="-342900">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Ensemble de données difficile en raison de la variabilité des objets et des arrière-plans.</a:t>
            </a:r>
            <a:endParaRPr lang="en-US" sz="1361" dirty="0"/>
          </a:p>
        </p:txBody>
      </p:sp>
      <p:sp>
        <p:nvSpPr>
          <p:cNvPr id="15" name="Text 12"/>
          <p:cNvSpPr/>
          <p:nvPr/>
        </p:nvSpPr>
        <p:spPr>
          <a:xfrm>
            <a:off x="7222688" y="1577935"/>
            <a:ext cx="2273856" cy="284202"/>
          </a:xfrm>
          <a:prstGeom prst="rect">
            <a:avLst/>
          </a:prstGeom>
          <a:noFill/>
          <a:ln/>
        </p:spPr>
        <p:txBody>
          <a:bodyPr wrap="none" rtlCol="0" anchor="t"/>
          <a:lstStyle/>
          <a:p>
            <a:pPr indent="0" marL="0">
              <a:lnSpc>
                <a:spcPts val="2238"/>
              </a:lnSpc>
              <a:buNone/>
            </a:pPr>
            <a:r>
              <a:rPr lang="en-US" sz="1791" b="1" dirty="0">
                <a:solidFill>
                  <a:srgbClr val="396AF1"/>
                </a:solidFill>
                <a:latin typeface="Barlow" pitchFamily="34" charset="0"/>
                <a:ea typeface="Barlow" pitchFamily="34" charset="-122"/>
                <a:cs typeface="Barlow" pitchFamily="34" charset="-120"/>
              </a:rPr>
              <a:t>Exemples d'Images</a:t>
            </a:r>
            <a:endParaRPr lang="en-US" sz="1791" dirty="0"/>
          </a:p>
        </p:txBody>
      </p:sp>
      <p:pic>
        <p:nvPicPr>
          <p:cNvPr id="16" name="Image 1" descr="preencoded.png">    </p:cNvPr>
          <p:cNvPicPr>
            <a:picLocks noChangeAspect="1"/>
          </p:cNvPicPr>
          <p:nvPr/>
        </p:nvPicPr>
        <p:blipFill>
          <a:blip r:embed="rId2"/>
          <a:stretch>
            <a:fillRect/>
          </a:stretch>
        </p:blipFill>
        <p:spPr>
          <a:xfrm>
            <a:off x="7222688" y="2056448"/>
            <a:ext cx="4386143" cy="3336369"/>
          </a:xfrm>
          <a:prstGeom prst="rect">
            <a:avLst/>
          </a:prstGeom>
        </p:spPr>
      </p:pic>
      <p:sp>
        <p:nvSpPr>
          <p:cNvPr id="17" name="Text 13"/>
          <p:cNvSpPr/>
          <p:nvPr/>
        </p:nvSpPr>
        <p:spPr>
          <a:xfrm>
            <a:off x="7222688" y="5587127"/>
            <a:ext cx="2273856" cy="284202"/>
          </a:xfrm>
          <a:prstGeom prst="rect">
            <a:avLst/>
          </a:prstGeom>
          <a:noFill/>
          <a:ln/>
        </p:spPr>
        <p:txBody>
          <a:bodyPr wrap="none" rtlCol="0" anchor="t"/>
          <a:lstStyle/>
          <a:p>
            <a:pPr indent="0" marL="0">
              <a:lnSpc>
                <a:spcPts val="2238"/>
              </a:lnSpc>
              <a:buNone/>
            </a:pPr>
            <a:endParaRPr lang="en-US" sz="1791"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64037" y="1082159"/>
            <a:ext cx="9244727" cy="1624251"/>
          </a:xfrm>
          <a:prstGeom prst="rect">
            <a:avLst/>
          </a:prstGeom>
          <a:noFill/>
          <a:ln/>
        </p:spPr>
        <p:txBody>
          <a:bodyPr wrap="square" rtlCol="0" anchor="t"/>
          <a:lstStyle/>
          <a:p>
            <a:pPr indent="0" marL="0">
              <a:lnSpc>
                <a:spcPts val="6395"/>
              </a:lnSpc>
              <a:buNone/>
            </a:pPr>
            <a:r>
              <a:rPr lang="en-US" sz="5116" b="1" dirty="0">
                <a:solidFill>
                  <a:srgbClr val="396AF1"/>
                </a:solidFill>
                <a:latin typeface="Barlow" pitchFamily="34" charset="0"/>
                <a:ea typeface="Barlow" pitchFamily="34" charset="-122"/>
                <a:cs typeface="Barlow" pitchFamily="34" charset="-120"/>
              </a:rPr>
              <a:t>Modèle avec MLP (Multi-Layer Perceptron)</a:t>
            </a:r>
            <a:endParaRPr lang="en-US" sz="5116" dirty="0"/>
          </a:p>
        </p:txBody>
      </p:sp>
      <p:sp>
        <p:nvSpPr>
          <p:cNvPr id="6" name="Shape 2"/>
          <p:cNvSpPr/>
          <p:nvPr/>
        </p:nvSpPr>
        <p:spPr>
          <a:xfrm>
            <a:off x="1178838" y="3076694"/>
            <a:ext cx="111085" cy="4070628"/>
          </a:xfrm>
          <a:prstGeom prst="roundRect">
            <a:avLst>
              <a:gd name="adj" fmla="val 133351"/>
            </a:avLst>
          </a:prstGeom>
          <a:solidFill>
            <a:srgbClr val="EEEFF5"/>
          </a:solidFill>
          <a:ln/>
        </p:spPr>
      </p:sp>
      <p:sp>
        <p:nvSpPr>
          <p:cNvPr id="7" name="Shape 3"/>
          <p:cNvSpPr/>
          <p:nvPr/>
        </p:nvSpPr>
        <p:spPr>
          <a:xfrm>
            <a:off x="1512034" y="3576459"/>
            <a:ext cx="864037" cy="111085"/>
          </a:xfrm>
          <a:prstGeom prst="roundRect">
            <a:avLst>
              <a:gd name="adj" fmla="val 133351"/>
            </a:avLst>
          </a:prstGeom>
          <a:solidFill>
            <a:srgbClr val="EEEFF5"/>
          </a:solidFill>
          <a:ln/>
        </p:spPr>
      </p:sp>
      <p:sp>
        <p:nvSpPr>
          <p:cNvPr id="8" name="Shape 4"/>
          <p:cNvSpPr/>
          <p:nvPr/>
        </p:nvSpPr>
        <p:spPr>
          <a:xfrm>
            <a:off x="956608" y="3354348"/>
            <a:ext cx="555427" cy="555427"/>
          </a:xfrm>
          <a:prstGeom prst="roundRect">
            <a:avLst>
              <a:gd name="adj" fmla="val 26670"/>
            </a:avLst>
          </a:prstGeom>
          <a:solidFill>
            <a:srgbClr val="EEEFF5"/>
          </a:solidFill>
          <a:ln/>
        </p:spPr>
      </p:sp>
      <p:sp>
        <p:nvSpPr>
          <p:cNvPr id="9" name="Text 5"/>
          <p:cNvSpPr/>
          <p:nvPr/>
        </p:nvSpPr>
        <p:spPr>
          <a:xfrm>
            <a:off x="1165324" y="3437096"/>
            <a:ext cx="137993" cy="389811"/>
          </a:xfrm>
          <a:prstGeom prst="rect">
            <a:avLst/>
          </a:prstGeom>
          <a:noFill/>
          <a:ln/>
        </p:spPr>
        <p:txBody>
          <a:bodyPr wrap="none" rtlCol="0" anchor="t"/>
          <a:lstStyle/>
          <a:p>
            <a:pPr algn="ctr" indent="0" marL="0">
              <a:lnSpc>
                <a:spcPts val="3069"/>
              </a:lnSpc>
              <a:buNone/>
            </a:pPr>
            <a:r>
              <a:rPr lang="en-US" sz="3069" b="1" dirty="0">
                <a:solidFill>
                  <a:srgbClr val="396AF1"/>
                </a:solidFill>
                <a:latin typeface="Barlow" pitchFamily="34" charset="0"/>
                <a:ea typeface="Barlow" pitchFamily="34" charset="-122"/>
                <a:cs typeface="Barlow" pitchFamily="34" charset="-120"/>
              </a:rPr>
              <a:t>1</a:t>
            </a:r>
            <a:endParaRPr lang="en-US" sz="3069" dirty="0"/>
          </a:p>
        </p:txBody>
      </p:sp>
      <p:sp>
        <p:nvSpPr>
          <p:cNvPr id="10" name="Text 6"/>
          <p:cNvSpPr/>
          <p:nvPr/>
        </p:nvSpPr>
        <p:spPr>
          <a:xfrm>
            <a:off x="2592110" y="3323511"/>
            <a:ext cx="6742986" cy="406003"/>
          </a:xfrm>
          <a:prstGeom prst="rect">
            <a:avLst/>
          </a:prstGeom>
          <a:noFill/>
          <a:ln/>
        </p:spPr>
        <p:txBody>
          <a:bodyPr wrap="none" rtlCol="0" anchor="t"/>
          <a:lstStyle/>
          <a:p>
            <a:pPr algn="l" indent="0" marL="0">
              <a:lnSpc>
                <a:spcPts val="3197"/>
              </a:lnSpc>
              <a:buNone/>
            </a:pPr>
            <a:r>
              <a:rPr lang="en-US" sz="2558" b="1" dirty="0">
                <a:solidFill>
                  <a:srgbClr val="396AF1"/>
                </a:solidFill>
                <a:latin typeface="Barlow" pitchFamily="34" charset="0"/>
                <a:ea typeface="Barlow" pitchFamily="34" charset="-122"/>
                <a:cs typeface="Barlow" pitchFamily="34" charset="-120"/>
              </a:rPr>
              <a:t>Trois couches linéaires (fully connected layers)</a:t>
            </a:r>
            <a:endParaRPr lang="en-US" sz="2558" dirty="0"/>
          </a:p>
        </p:txBody>
      </p:sp>
      <p:sp>
        <p:nvSpPr>
          <p:cNvPr id="11" name="Text 7"/>
          <p:cNvSpPr/>
          <p:nvPr/>
        </p:nvSpPr>
        <p:spPr>
          <a:xfrm>
            <a:off x="2592110" y="3877628"/>
            <a:ext cx="7516654" cy="395049"/>
          </a:xfrm>
          <a:prstGeom prst="rect">
            <a:avLst/>
          </a:prstGeom>
          <a:noFill/>
          <a:ln/>
        </p:spPr>
        <p:txBody>
          <a:bodyPr wrap="none" rtlCol="0" anchor="t"/>
          <a:lstStyle/>
          <a:p>
            <a:pPr algn="l"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Ici les couches</a:t>
            </a:r>
            <a:pPr algn="l"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 "Gemm". </a:t>
            </a:r>
            <a:endParaRPr lang="en-US" sz="1944" dirty="0"/>
          </a:p>
        </p:txBody>
      </p:sp>
      <p:sp>
        <p:nvSpPr>
          <p:cNvPr id="12" name="Text 8"/>
          <p:cNvSpPr/>
          <p:nvPr/>
        </p:nvSpPr>
        <p:spPr>
          <a:xfrm>
            <a:off x="2592110" y="4420791"/>
            <a:ext cx="7516654" cy="395049"/>
          </a:xfrm>
          <a:prstGeom prst="rect">
            <a:avLst/>
          </a:prstGeom>
          <a:noFill/>
          <a:ln/>
        </p:spPr>
        <p:txBody>
          <a:bodyPr wrap="none" rtlCol="0" anchor="t"/>
          <a:lstStyle/>
          <a:p>
            <a:pPr algn="l" indent="0" marL="0">
              <a:lnSpc>
                <a:spcPts val="3110"/>
              </a:lnSpc>
              <a:buNone/>
            </a:pPr>
            <a:endParaRPr lang="en-US" sz="1944" dirty="0"/>
          </a:p>
        </p:txBody>
      </p:sp>
      <p:sp>
        <p:nvSpPr>
          <p:cNvPr id="13" name="Shape 9"/>
          <p:cNvSpPr/>
          <p:nvPr/>
        </p:nvSpPr>
        <p:spPr>
          <a:xfrm>
            <a:off x="1512034" y="5809238"/>
            <a:ext cx="864037" cy="111085"/>
          </a:xfrm>
          <a:prstGeom prst="roundRect">
            <a:avLst>
              <a:gd name="adj" fmla="val 133351"/>
            </a:avLst>
          </a:prstGeom>
          <a:solidFill>
            <a:srgbClr val="EEEFF5"/>
          </a:solidFill>
          <a:ln/>
        </p:spPr>
      </p:sp>
      <p:sp>
        <p:nvSpPr>
          <p:cNvPr id="14" name="Shape 10"/>
          <p:cNvSpPr/>
          <p:nvPr/>
        </p:nvSpPr>
        <p:spPr>
          <a:xfrm>
            <a:off x="956608" y="5587127"/>
            <a:ext cx="555427" cy="555427"/>
          </a:xfrm>
          <a:prstGeom prst="roundRect">
            <a:avLst>
              <a:gd name="adj" fmla="val 26670"/>
            </a:avLst>
          </a:prstGeom>
          <a:solidFill>
            <a:srgbClr val="EEEFF5"/>
          </a:solidFill>
          <a:ln/>
        </p:spPr>
      </p:sp>
      <p:sp>
        <p:nvSpPr>
          <p:cNvPr id="15" name="Text 11"/>
          <p:cNvSpPr/>
          <p:nvPr/>
        </p:nvSpPr>
        <p:spPr>
          <a:xfrm>
            <a:off x="1125200" y="5669875"/>
            <a:ext cx="218242" cy="389811"/>
          </a:xfrm>
          <a:prstGeom prst="rect">
            <a:avLst/>
          </a:prstGeom>
          <a:noFill/>
          <a:ln/>
        </p:spPr>
        <p:txBody>
          <a:bodyPr wrap="none" rtlCol="0" anchor="t"/>
          <a:lstStyle/>
          <a:p>
            <a:pPr algn="ctr" indent="0" marL="0">
              <a:lnSpc>
                <a:spcPts val="3069"/>
              </a:lnSpc>
              <a:buNone/>
            </a:pPr>
            <a:r>
              <a:rPr lang="en-US" sz="3069" b="1" dirty="0">
                <a:solidFill>
                  <a:srgbClr val="396AF1"/>
                </a:solidFill>
                <a:latin typeface="Barlow" pitchFamily="34" charset="0"/>
                <a:ea typeface="Barlow" pitchFamily="34" charset="-122"/>
                <a:cs typeface="Barlow" pitchFamily="34" charset="-120"/>
              </a:rPr>
              <a:t>2</a:t>
            </a:r>
            <a:endParaRPr lang="en-US" sz="3069" dirty="0"/>
          </a:p>
        </p:txBody>
      </p:sp>
      <p:sp>
        <p:nvSpPr>
          <p:cNvPr id="16" name="Text 12"/>
          <p:cNvSpPr/>
          <p:nvPr/>
        </p:nvSpPr>
        <p:spPr>
          <a:xfrm>
            <a:off x="2592110" y="5556290"/>
            <a:ext cx="3248501" cy="406003"/>
          </a:xfrm>
          <a:prstGeom prst="rect">
            <a:avLst/>
          </a:prstGeom>
          <a:noFill/>
          <a:ln/>
        </p:spPr>
        <p:txBody>
          <a:bodyPr wrap="none" rtlCol="0" anchor="t"/>
          <a:lstStyle/>
          <a:p>
            <a:pPr algn="l" indent="0" marL="0">
              <a:lnSpc>
                <a:spcPts val="3197"/>
              </a:lnSpc>
              <a:buNone/>
            </a:pPr>
            <a:r>
              <a:rPr lang="en-US" sz="2558" b="1" dirty="0">
                <a:solidFill>
                  <a:srgbClr val="396AF1"/>
                </a:solidFill>
                <a:latin typeface="Barlow" pitchFamily="34" charset="0"/>
                <a:ea typeface="Barlow" pitchFamily="34" charset="-122"/>
                <a:cs typeface="Barlow" pitchFamily="34" charset="-120"/>
              </a:rPr>
              <a:t>Fonction d'activation :</a:t>
            </a:r>
            <a:endParaRPr lang="en-US" sz="2558" dirty="0"/>
          </a:p>
        </p:txBody>
      </p:sp>
      <p:sp>
        <p:nvSpPr>
          <p:cNvPr id="17" name="Text 13"/>
          <p:cNvSpPr/>
          <p:nvPr/>
        </p:nvSpPr>
        <p:spPr>
          <a:xfrm>
            <a:off x="2987040" y="6110407"/>
            <a:ext cx="7121723"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Les couches linéaires sont suivies implicitement de la fonction d'activation linéaire </a:t>
            </a:r>
            <a:pPr algn="l"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Relu</a:t>
            </a:r>
            <a:pPr algn="l"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a:t>
            </a:r>
            <a:endParaRPr lang="en-US" sz="1944"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pic>
        <p:nvPicPr>
          <p:cNvPr id="5" name="Image 2" descr="preencoded.png">    </p:cNvPr>
          <p:cNvPicPr>
            <a:picLocks noChangeAspect="1"/>
          </p:cNvPicPr>
          <p:nvPr/>
        </p:nvPicPr>
        <p:blipFill>
          <a:blip r:embed="rId3"/>
          <a:stretch>
            <a:fillRect/>
          </a:stretch>
        </p:blipFill>
        <p:spPr>
          <a:xfrm>
            <a:off x="11264622" y="1162407"/>
            <a:ext cx="3073837" cy="5904667"/>
          </a:xfrm>
          <a:prstGeom prst="rect">
            <a:avLst/>
          </a:prstGeom>
        </p:spPr>
      </p:pic>
      <p:sp>
        <p:nvSpPr>
          <p:cNvPr id="6" name="Text 1"/>
          <p:cNvSpPr/>
          <p:nvPr/>
        </p:nvSpPr>
        <p:spPr>
          <a:xfrm>
            <a:off x="817126" y="827842"/>
            <a:ext cx="6144220" cy="768072"/>
          </a:xfrm>
          <a:prstGeom prst="rect">
            <a:avLst/>
          </a:prstGeom>
          <a:noFill/>
          <a:ln/>
        </p:spPr>
        <p:txBody>
          <a:bodyPr wrap="none" rtlCol="0" anchor="t"/>
          <a:lstStyle/>
          <a:p>
            <a:pPr indent="0" marL="0">
              <a:lnSpc>
                <a:spcPts val="6048"/>
              </a:lnSpc>
              <a:buNone/>
            </a:pPr>
            <a:r>
              <a:rPr lang="en-US" sz="4838" b="1" dirty="0">
                <a:solidFill>
                  <a:srgbClr val="396AF1"/>
                </a:solidFill>
                <a:latin typeface="Barlow" pitchFamily="34" charset="0"/>
                <a:ea typeface="Barlow" pitchFamily="34" charset="-122"/>
                <a:cs typeface="Barlow" pitchFamily="34" charset="-120"/>
              </a:rPr>
              <a:t>Modèle CNN</a:t>
            </a:r>
            <a:endParaRPr lang="en-US" sz="4838" dirty="0"/>
          </a:p>
        </p:txBody>
      </p:sp>
      <p:sp>
        <p:nvSpPr>
          <p:cNvPr id="7" name="Shape 2"/>
          <p:cNvSpPr/>
          <p:nvPr/>
        </p:nvSpPr>
        <p:spPr>
          <a:xfrm>
            <a:off x="817126" y="1946077"/>
            <a:ext cx="9338548" cy="2274808"/>
          </a:xfrm>
          <a:prstGeom prst="roundRect">
            <a:avLst>
              <a:gd name="adj" fmla="val 6158"/>
            </a:avLst>
          </a:prstGeom>
          <a:solidFill>
            <a:srgbClr val="EEEFF5"/>
          </a:solidFill>
          <a:ln/>
        </p:spPr>
      </p:sp>
      <p:sp>
        <p:nvSpPr>
          <p:cNvPr id="8" name="Text 3"/>
          <p:cNvSpPr/>
          <p:nvPr/>
        </p:nvSpPr>
        <p:spPr>
          <a:xfrm>
            <a:off x="1050608" y="2179558"/>
            <a:ext cx="3072051" cy="383977"/>
          </a:xfrm>
          <a:prstGeom prst="rect">
            <a:avLst/>
          </a:prstGeom>
          <a:noFill/>
          <a:ln/>
        </p:spPr>
        <p:txBody>
          <a:bodyPr wrap="none" rtlCol="0" anchor="t"/>
          <a:lstStyle/>
          <a:p>
            <a:pPr indent="0" marL="0">
              <a:lnSpc>
                <a:spcPts val="3024"/>
              </a:lnSpc>
              <a:buNone/>
            </a:pPr>
            <a:r>
              <a:rPr lang="en-US" sz="2419" b="1" dirty="0">
                <a:solidFill>
                  <a:srgbClr val="396AF1"/>
                </a:solidFill>
                <a:latin typeface="Barlow" pitchFamily="34" charset="0"/>
                <a:ea typeface="Barlow" pitchFamily="34" charset="-122"/>
                <a:cs typeface="Barlow" pitchFamily="34" charset="-120"/>
              </a:rPr>
              <a:t>Structure du CNN</a:t>
            </a:r>
            <a:endParaRPr lang="en-US" sz="2419" dirty="0"/>
          </a:p>
        </p:txBody>
      </p:sp>
      <p:sp>
        <p:nvSpPr>
          <p:cNvPr id="9" name="Text 4"/>
          <p:cNvSpPr/>
          <p:nvPr/>
        </p:nvSpPr>
        <p:spPr>
          <a:xfrm>
            <a:off x="1424107" y="2703552"/>
            <a:ext cx="8498086" cy="373499"/>
          </a:xfrm>
          <a:prstGeom prst="rect">
            <a:avLst/>
          </a:prstGeom>
          <a:noFill/>
          <a:ln/>
        </p:spPr>
        <p:txBody>
          <a:bodyPr wrap="none" rtlCol="0" anchor="t"/>
          <a:lstStyle/>
          <a:p>
            <a:pPr algn="l" marL="342900" indent="-342900">
              <a:lnSpc>
                <a:spcPts val="2942"/>
              </a:lnSpc>
              <a:buSzPct val="100000"/>
              <a:buChar char="•"/>
            </a:pPr>
            <a:r>
              <a:rPr lang="en-US" sz="1838" dirty="0">
                <a:solidFill>
                  <a:srgbClr val="272525"/>
                </a:solidFill>
                <a:latin typeface="Montserrat" pitchFamily="34" charset="0"/>
                <a:ea typeface="Montserrat" pitchFamily="34" charset="-122"/>
                <a:cs typeface="Montserrat" pitchFamily="34" charset="-120"/>
              </a:rPr>
              <a:t>Opérations de convolution pour extraire des caractéristiques spatiales </a:t>
            </a:r>
            <a:endParaRPr lang="en-US" sz="1838" dirty="0"/>
          </a:p>
        </p:txBody>
      </p:sp>
      <p:sp>
        <p:nvSpPr>
          <p:cNvPr id="10" name="Text 5"/>
          <p:cNvSpPr/>
          <p:nvPr/>
        </p:nvSpPr>
        <p:spPr>
          <a:xfrm>
            <a:off x="1424107" y="3158728"/>
            <a:ext cx="8498086" cy="373499"/>
          </a:xfrm>
          <a:prstGeom prst="rect">
            <a:avLst/>
          </a:prstGeom>
          <a:noFill/>
          <a:ln/>
        </p:spPr>
        <p:txBody>
          <a:bodyPr wrap="none" rtlCol="0" anchor="t"/>
          <a:lstStyle/>
          <a:p>
            <a:pPr algn="l" marL="342900" indent="-342900">
              <a:lnSpc>
                <a:spcPts val="2942"/>
              </a:lnSpc>
              <a:buSzPct val="100000"/>
              <a:buChar char="•"/>
            </a:pPr>
            <a:r>
              <a:rPr lang="en-US" sz="1838" dirty="0">
                <a:solidFill>
                  <a:srgbClr val="272525"/>
                </a:solidFill>
                <a:latin typeface="Montserrat" pitchFamily="34" charset="0"/>
                <a:ea typeface="Montserrat" pitchFamily="34" charset="-122"/>
                <a:cs typeface="Montserrat" pitchFamily="34" charset="-120"/>
              </a:rPr>
              <a:t>Pooling pour réduire la dimensionnalité </a:t>
            </a:r>
            <a:endParaRPr lang="en-US" sz="1838" dirty="0"/>
          </a:p>
        </p:txBody>
      </p:sp>
      <p:sp>
        <p:nvSpPr>
          <p:cNvPr id="11" name="Text 6"/>
          <p:cNvSpPr/>
          <p:nvPr/>
        </p:nvSpPr>
        <p:spPr>
          <a:xfrm>
            <a:off x="1424107" y="3613904"/>
            <a:ext cx="8498086" cy="373499"/>
          </a:xfrm>
          <a:prstGeom prst="rect">
            <a:avLst/>
          </a:prstGeom>
          <a:noFill/>
          <a:ln/>
        </p:spPr>
        <p:txBody>
          <a:bodyPr wrap="none" rtlCol="0" anchor="t"/>
          <a:lstStyle/>
          <a:p>
            <a:pPr algn="l" marL="342900" indent="-342900">
              <a:lnSpc>
                <a:spcPts val="2942"/>
              </a:lnSpc>
              <a:buSzPct val="100000"/>
              <a:buChar char="•"/>
            </a:pPr>
            <a:r>
              <a:rPr lang="en-US" sz="1838" dirty="0">
                <a:solidFill>
                  <a:srgbClr val="272525"/>
                </a:solidFill>
                <a:latin typeface="Montserrat" pitchFamily="34" charset="0"/>
                <a:ea typeface="Montserrat" pitchFamily="34" charset="-122"/>
                <a:cs typeface="Montserrat" pitchFamily="34" charset="-120"/>
              </a:rPr>
              <a:t>Des couches entièrement connectées pour la classification finale.</a:t>
            </a:r>
            <a:endParaRPr lang="en-US" sz="1838" dirty="0"/>
          </a:p>
        </p:txBody>
      </p:sp>
      <p:sp>
        <p:nvSpPr>
          <p:cNvPr id="12" name="Text 7"/>
          <p:cNvSpPr/>
          <p:nvPr/>
        </p:nvSpPr>
        <p:spPr>
          <a:xfrm>
            <a:off x="817126" y="4483537"/>
            <a:ext cx="9338548" cy="373499"/>
          </a:xfrm>
          <a:prstGeom prst="rect">
            <a:avLst/>
          </a:prstGeom>
          <a:noFill/>
          <a:ln/>
        </p:spPr>
        <p:txBody>
          <a:bodyPr wrap="none" rtlCol="0" anchor="t"/>
          <a:lstStyle/>
          <a:p>
            <a:pPr indent="0" marL="0">
              <a:lnSpc>
                <a:spcPts val="2942"/>
              </a:lnSpc>
              <a:buNone/>
            </a:pPr>
            <a:endParaRPr lang="en-US" sz="1838" dirty="0"/>
          </a:p>
        </p:txBody>
      </p:sp>
      <p:sp>
        <p:nvSpPr>
          <p:cNvPr id="13" name="Text 8"/>
          <p:cNvSpPr/>
          <p:nvPr/>
        </p:nvSpPr>
        <p:spPr>
          <a:xfrm>
            <a:off x="817126" y="5119687"/>
            <a:ext cx="9338548" cy="373499"/>
          </a:xfrm>
          <a:prstGeom prst="rect">
            <a:avLst/>
          </a:prstGeom>
          <a:noFill/>
          <a:ln/>
        </p:spPr>
        <p:txBody>
          <a:bodyPr wrap="none" rtlCol="0" anchor="t"/>
          <a:lstStyle/>
          <a:p>
            <a:pPr indent="0" marL="0">
              <a:lnSpc>
                <a:spcPts val="2942"/>
              </a:lnSpc>
              <a:buNone/>
            </a:pPr>
            <a:endParaRPr lang="en-US" sz="1838" dirty="0"/>
          </a:p>
        </p:txBody>
      </p:sp>
      <p:sp>
        <p:nvSpPr>
          <p:cNvPr id="14" name="Text 9"/>
          <p:cNvSpPr/>
          <p:nvPr/>
        </p:nvSpPr>
        <p:spPr>
          <a:xfrm>
            <a:off x="817126" y="5755838"/>
            <a:ext cx="9338548" cy="373499"/>
          </a:xfrm>
          <a:prstGeom prst="rect">
            <a:avLst/>
          </a:prstGeom>
          <a:noFill/>
          <a:ln/>
        </p:spPr>
        <p:txBody>
          <a:bodyPr wrap="none" rtlCol="0" anchor="t"/>
          <a:lstStyle/>
          <a:p>
            <a:pPr indent="0" marL="0">
              <a:lnSpc>
                <a:spcPts val="2942"/>
              </a:lnSpc>
              <a:buNone/>
            </a:pPr>
            <a:endParaRPr lang="en-US" sz="1838" dirty="0"/>
          </a:p>
        </p:txBody>
      </p:sp>
      <p:sp>
        <p:nvSpPr>
          <p:cNvPr id="15" name="Text 10"/>
          <p:cNvSpPr/>
          <p:nvPr/>
        </p:nvSpPr>
        <p:spPr>
          <a:xfrm>
            <a:off x="817126" y="6391989"/>
            <a:ext cx="9338548" cy="373499"/>
          </a:xfrm>
          <a:prstGeom prst="rect">
            <a:avLst/>
          </a:prstGeom>
          <a:noFill/>
          <a:ln/>
        </p:spPr>
        <p:txBody>
          <a:bodyPr wrap="none" rtlCol="0" anchor="t"/>
          <a:lstStyle/>
          <a:p>
            <a:pPr indent="0" marL="0">
              <a:lnSpc>
                <a:spcPts val="2942"/>
              </a:lnSpc>
              <a:buNone/>
            </a:pPr>
            <a:endParaRPr lang="en-US" sz="1838" dirty="0"/>
          </a:p>
        </p:txBody>
      </p:sp>
      <p:sp>
        <p:nvSpPr>
          <p:cNvPr id="16" name="Text 11"/>
          <p:cNvSpPr/>
          <p:nvPr/>
        </p:nvSpPr>
        <p:spPr>
          <a:xfrm>
            <a:off x="817126" y="7028140"/>
            <a:ext cx="9338548" cy="373499"/>
          </a:xfrm>
          <a:prstGeom prst="rect">
            <a:avLst/>
          </a:prstGeom>
          <a:noFill/>
          <a:ln/>
        </p:spPr>
        <p:txBody>
          <a:bodyPr wrap="none" rtlCol="0" anchor="t"/>
          <a:lstStyle/>
          <a:p>
            <a:pPr indent="0" marL="0">
              <a:lnSpc>
                <a:spcPts val="2942"/>
              </a:lnSpc>
              <a:buNone/>
            </a:pPr>
            <a:endParaRPr lang="en-US" sz="1838"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01648" y="1001673"/>
            <a:ext cx="7066240" cy="753428"/>
          </a:xfrm>
          <a:prstGeom prst="rect">
            <a:avLst/>
          </a:prstGeom>
          <a:noFill/>
          <a:ln/>
        </p:spPr>
        <p:txBody>
          <a:bodyPr wrap="none" rtlCol="0" anchor="t"/>
          <a:lstStyle/>
          <a:p>
            <a:pPr indent="0" marL="0">
              <a:lnSpc>
                <a:spcPts val="5933"/>
              </a:lnSpc>
              <a:buNone/>
            </a:pPr>
            <a:r>
              <a:rPr lang="en-US" sz="4747" b="1" dirty="0">
                <a:solidFill>
                  <a:srgbClr val="396AF1"/>
                </a:solidFill>
                <a:latin typeface="Barlow" pitchFamily="34" charset="0"/>
                <a:ea typeface="Barlow" pitchFamily="34" charset="-122"/>
                <a:cs typeface="Barlow" pitchFamily="34" charset="-120"/>
              </a:rPr>
              <a:t>Entraînement des Modèles</a:t>
            </a:r>
            <a:endParaRPr lang="en-US" sz="4747" dirty="0"/>
          </a:p>
        </p:txBody>
      </p:sp>
      <p:pic>
        <p:nvPicPr>
          <p:cNvPr id="5" name="Image 1" descr="preencoded.png">    </p:cNvPr>
          <p:cNvPicPr>
            <a:picLocks noChangeAspect="1"/>
          </p:cNvPicPr>
          <p:nvPr/>
        </p:nvPicPr>
        <p:blipFill>
          <a:blip r:embed="rId2"/>
          <a:stretch>
            <a:fillRect/>
          </a:stretch>
        </p:blipFill>
        <p:spPr>
          <a:xfrm>
            <a:off x="801648" y="2213134"/>
            <a:ext cx="4342328" cy="916186"/>
          </a:xfrm>
          <a:prstGeom prst="rect">
            <a:avLst/>
          </a:prstGeom>
        </p:spPr>
      </p:pic>
      <p:sp>
        <p:nvSpPr>
          <p:cNvPr id="6" name="Text 2"/>
          <p:cNvSpPr/>
          <p:nvPr/>
        </p:nvSpPr>
        <p:spPr>
          <a:xfrm>
            <a:off x="1030605" y="3472815"/>
            <a:ext cx="3652718" cy="376833"/>
          </a:xfrm>
          <a:prstGeom prst="rect">
            <a:avLst/>
          </a:prstGeom>
          <a:noFill/>
          <a:ln/>
        </p:spPr>
        <p:txBody>
          <a:bodyPr wrap="none" rtlCol="0" anchor="t"/>
          <a:lstStyle/>
          <a:p>
            <a:pPr algn="l" indent="0" marL="0">
              <a:lnSpc>
                <a:spcPts val="2967"/>
              </a:lnSpc>
              <a:buNone/>
            </a:pPr>
            <a:r>
              <a:rPr lang="en-US" sz="2373" b="1" dirty="0">
                <a:solidFill>
                  <a:srgbClr val="396AF1"/>
                </a:solidFill>
                <a:latin typeface="Barlow" pitchFamily="34" charset="0"/>
                <a:ea typeface="Barlow" pitchFamily="34" charset="-122"/>
                <a:cs typeface="Barlow" pitchFamily="34" charset="-120"/>
              </a:rPr>
              <a:t>Prétraitement des Données</a:t>
            </a:r>
            <a:endParaRPr lang="en-US" sz="2373" dirty="0"/>
          </a:p>
        </p:txBody>
      </p:sp>
      <p:sp>
        <p:nvSpPr>
          <p:cNvPr id="7" name="Text 3"/>
          <p:cNvSpPr/>
          <p:nvPr/>
        </p:nvSpPr>
        <p:spPr>
          <a:xfrm>
            <a:off x="1396960" y="3987046"/>
            <a:ext cx="3518059" cy="1832372"/>
          </a:xfrm>
          <a:prstGeom prst="rect">
            <a:avLst/>
          </a:prstGeom>
          <a:noFill/>
          <a:ln/>
        </p:spPr>
        <p:txBody>
          <a:bodyPr wrap="square" rtlCol="0" anchor="t"/>
          <a:lstStyle/>
          <a:p>
            <a:pPr algn="l" marL="342900" indent="-342900">
              <a:lnSpc>
                <a:spcPts val="2886"/>
              </a:lnSpc>
              <a:buSzPct val="100000"/>
              <a:buChar char="•"/>
            </a:pPr>
            <a:r>
              <a:rPr lang="en-US" sz="1804" dirty="0">
                <a:solidFill>
                  <a:srgbClr val="272525"/>
                </a:solidFill>
                <a:latin typeface="Montserrat" pitchFamily="34" charset="0"/>
                <a:ea typeface="Montserrat" pitchFamily="34" charset="-122"/>
                <a:cs typeface="Montserrat" pitchFamily="34" charset="-120"/>
              </a:rPr>
              <a:t>Avant l'entraînement, les images du dataset CIFAR sont normalisées pour avoir une moyenne de 0 et un écart-type de 1. </a:t>
            </a:r>
            <a:endParaRPr lang="en-US" sz="1804" dirty="0"/>
          </a:p>
        </p:txBody>
      </p:sp>
      <p:sp>
        <p:nvSpPr>
          <p:cNvPr id="8" name="Text 4"/>
          <p:cNvSpPr/>
          <p:nvPr/>
        </p:nvSpPr>
        <p:spPr>
          <a:xfrm>
            <a:off x="1396960" y="5899547"/>
            <a:ext cx="3518059" cy="1099423"/>
          </a:xfrm>
          <a:prstGeom prst="rect">
            <a:avLst/>
          </a:prstGeom>
          <a:noFill/>
          <a:ln/>
        </p:spPr>
        <p:txBody>
          <a:bodyPr wrap="square" rtlCol="0" anchor="t"/>
          <a:lstStyle/>
          <a:p>
            <a:pPr algn="l" marL="342900" indent="-342900">
              <a:lnSpc>
                <a:spcPts val="2886"/>
              </a:lnSpc>
              <a:buSzPct val="100000"/>
              <a:buChar char="•"/>
            </a:pPr>
            <a:r>
              <a:rPr lang="en-US" sz="1804" dirty="0">
                <a:solidFill>
                  <a:srgbClr val="272525"/>
                </a:solidFill>
                <a:latin typeface="Montserrat" pitchFamily="34" charset="0"/>
                <a:ea typeface="Montserrat" pitchFamily="34" charset="-122"/>
                <a:cs typeface="Montserrat" pitchFamily="34" charset="-120"/>
              </a:rPr>
              <a:t>Ensembles d'entraînement et de test pour évaluer les performances des modèles.</a:t>
            </a:r>
            <a:endParaRPr lang="en-US" sz="1804" dirty="0"/>
          </a:p>
        </p:txBody>
      </p:sp>
      <p:pic>
        <p:nvPicPr>
          <p:cNvPr id="9" name="Image 2" descr="preencoded.png">    </p:cNvPr>
          <p:cNvPicPr>
            <a:picLocks noChangeAspect="1"/>
          </p:cNvPicPr>
          <p:nvPr/>
        </p:nvPicPr>
        <p:blipFill>
          <a:blip r:embed="rId3"/>
          <a:stretch>
            <a:fillRect/>
          </a:stretch>
        </p:blipFill>
        <p:spPr>
          <a:xfrm>
            <a:off x="5143976" y="2213134"/>
            <a:ext cx="4342328" cy="916186"/>
          </a:xfrm>
          <a:prstGeom prst="rect">
            <a:avLst/>
          </a:prstGeom>
        </p:spPr>
      </p:pic>
      <p:sp>
        <p:nvSpPr>
          <p:cNvPr id="10" name="Text 5"/>
          <p:cNvSpPr/>
          <p:nvPr/>
        </p:nvSpPr>
        <p:spPr>
          <a:xfrm>
            <a:off x="5372933" y="3472815"/>
            <a:ext cx="3014067" cy="376833"/>
          </a:xfrm>
          <a:prstGeom prst="rect">
            <a:avLst/>
          </a:prstGeom>
          <a:noFill/>
          <a:ln/>
        </p:spPr>
        <p:txBody>
          <a:bodyPr wrap="none" rtlCol="0" anchor="t"/>
          <a:lstStyle/>
          <a:p>
            <a:pPr algn="l" indent="0" marL="0">
              <a:lnSpc>
                <a:spcPts val="2967"/>
              </a:lnSpc>
              <a:buNone/>
            </a:pPr>
            <a:r>
              <a:rPr lang="en-US" sz="2373" b="1" dirty="0">
                <a:solidFill>
                  <a:srgbClr val="396AF1"/>
                </a:solidFill>
                <a:latin typeface="Barlow" pitchFamily="34" charset="0"/>
                <a:ea typeface="Barlow" pitchFamily="34" charset="-122"/>
                <a:cs typeface="Barlow" pitchFamily="34" charset="-120"/>
              </a:rPr>
              <a:t>Hyperparamètres</a:t>
            </a:r>
            <a:endParaRPr lang="en-US" sz="2373" dirty="0"/>
          </a:p>
        </p:txBody>
      </p:sp>
      <p:sp>
        <p:nvSpPr>
          <p:cNvPr id="11" name="Text 6"/>
          <p:cNvSpPr/>
          <p:nvPr/>
        </p:nvSpPr>
        <p:spPr>
          <a:xfrm>
            <a:off x="5372933" y="3987046"/>
            <a:ext cx="3884414" cy="1465898"/>
          </a:xfrm>
          <a:prstGeom prst="rect">
            <a:avLst/>
          </a:prstGeom>
          <a:noFill/>
          <a:ln/>
        </p:spPr>
        <p:txBody>
          <a:bodyPr wrap="square" rtlCol="0" anchor="t"/>
          <a:lstStyle/>
          <a:p>
            <a:pPr algn="l" indent="0" marL="0">
              <a:lnSpc>
                <a:spcPts val="2886"/>
              </a:lnSpc>
              <a:buNone/>
            </a:pPr>
            <a:r>
              <a:rPr lang="en-US" sz="1804" dirty="0">
                <a:solidFill>
                  <a:srgbClr val="272525"/>
                </a:solidFill>
                <a:latin typeface="Montserrat" pitchFamily="34" charset="0"/>
                <a:ea typeface="Montserrat" pitchFamily="34" charset="-122"/>
                <a:cs typeface="Montserrat" pitchFamily="34" charset="-120"/>
              </a:rPr>
              <a:t>Les hyperparamètres tels que le taux d'apprentissage, le nombre d'époques d'entraînement et la taille des lots (batch size)</a:t>
            </a:r>
            <a:endParaRPr lang="en-US" sz="1804" dirty="0"/>
          </a:p>
        </p:txBody>
      </p:sp>
      <p:pic>
        <p:nvPicPr>
          <p:cNvPr id="12" name="Image 3" descr="preencoded.png">    </p:cNvPr>
          <p:cNvPicPr>
            <a:picLocks noChangeAspect="1"/>
          </p:cNvPicPr>
          <p:nvPr/>
        </p:nvPicPr>
        <p:blipFill>
          <a:blip r:embed="rId4"/>
          <a:stretch>
            <a:fillRect/>
          </a:stretch>
        </p:blipFill>
        <p:spPr>
          <a:xfrm>
            <a:off x="9486305" y="2213134"/>
            <a:ext cx="4342448" cy="916186"/>
          </a:xfrm>
          <a:prstGeom prst="rect">
            <a:avLst/>
          </a:prstGeom>
        </p:spPr>
      </p:pic>
      <p:sp>
        <p:nvSpPr>
          <p:cNvPr id="13" name="Text 7"/>
          <p:cNvSpPr/>
          <p:nvPr/>
        </p:nvSpPr>
        <p:spPr>
          <a:xfrm>
            <a:off x="9715262" y="3472815"/>
            <a:ext cx="3014067" cy="376833"/>
          </a:xfrm>
          <a:prstGeom prst="rect">
            <a:avLst/>
          </a:prstGeom>
          <a:noFill/>
          <a:ln/>
        </p:spPr>
        <p:txBody>
          <a:bodyPr wrap="none" rtlCol="0" anchor="t"/>
          <a:lstStyle/>
          <a:p>
            <a:pPr algn="l" indent="0" marL="0">
              <a:lnSpc>
                <a:spcPts val="2967"/>
              </a:lnSpc>
              <a:buNone/>
            </a:pPr>
            <a:r>
              <a:rPr lang="en-US" sz="2373" b="1" dirty="0">
                <a:solidFill>
                  <a:srgbClr val="396AF1"/>
                </a:solidFill>
                <a:latin typeface="Barlow" pitchFamily="34" charset="0"/>
                <a:ea typeface="Barlow" pitchFamily="34" charset="-122"/>
                <a:cs typeface="Barlow" pitchFamily="34" charset="-120"/>
              </a:rPr>
              <a:t>Optimisation</a:t>
            </a:r>
            <a:endParaRPr lang="en-US" sz="2373" dirty="0"/>
          </a:p>
        </p:txBody>
      </p:sp>
      <p:sp>
        <p:nvSpPr>
          <p:cNvPr id="14" name="Text 8"/>
          <p:cNvSpPr/>
          <p:nvPr/>
        </p:nvSpPr>
        <p:spPr>
          <a:xfrm>
            <a:off x="10081617" y="3987046"/>
            <a:ext cx="3518178" cy="1465898"/>
          </a:xfrm>
          <a:prstGeom prst="rect">
            <a:avLst/>
          </a:prstGeom>
          <a:noFill/>
          <a:ln/>
        </p:spPr>
        <p:txBody>
          <a:bodyPr wrap="square" rtlCol="0" anchor="t"/>
          <a:lstStyle/>
          <a:p>
            <a:pPr algn="l" marL="342900" indent="-342900">
              <a:lnSpc>
                <a:spcPts val="2886"/>
              </a:lnSpc>
              <a:buSzPct val="100000"/>
              <a:buChar char="•"/>
            </a:pPr>
            <a:r>
              <a:rPr lang="en-US" sz="1804" dirty="0">
                <a:solidFill>
                  <a:srgbClr val="272525"/>
                </a:solidFill>
                <a:latin typeface="Montserrat" pitchFamily="34" charset="0"/>
                <a:ea typeface="Montserrat" pitchFamily="34" charset="-122"/>
                <a:cs typeface="Montserrat" pitchFamily="34" charset="-120"/>
              </a:rPr>
              <a:t>Les modèles sont entraînés avec l'optimiseur </a:t>
            </a:r>
            <a:pPr algn="l" indent="0" marL="0">
              <a:lnSpc>
                <a:spcPts val="2886"/>
              </a:lnSpc>
              <a:buNone/>
            </a:pPr>
            <a:r>
              <a:rPr lang="en-US" sz="1804" b="1" dirty="0">
                <a:solidFill>
                  <a:srgbClr val="272525"/>
                </a:solidFill>
                <a:latin typeface="Montserrat" pitchFamily="34" charset="0"/>
                <a:ea typeface="Montserrat" pitchFamily="34" charset="-122"/>
                <a:cs typeface="Montserrat" pitchFamily="34" charset="-120"/>
              </a:rPr>
              <a:t>Adam</a:t>
            </a:r>
            <a:pPr algn="l" indent="0" marL="0">
              <a:lnSpc>
                <a:spcPts val="2886"/>
              </a:lnSpc>
              <a:buNone/>
            </a:pPr>
            <a:r>
              <a:rPr lang="en-US" sz="1804" dirty="0">
                <a:solidFill>
                  <a:srgbClr val="272525"/>
                </a:solidFill>
                <a:latin typeface="Montserrat" pitchFamily="34" charset="0"/>
                <a:ea typeface="Montserrat" pitchFamily="34" charset="-122"/>
                <a:cs typeface="Montserrat" pitchFamily="34" charset="-120"/>
              </a:rPr>
              <a:t>, qui permet une convergence rapide et stable. </a:t>
            </a:r>
            <a:endParaRPr lang="en-US" sz="1804" dirty="0"/>
          </a:p>
        </p:txBody>
      </p:sp>
      <p:sp>
        <p:nvSpPr>
          <p:cNvPr id="15" name="Text 9"/>
          <p:cNvSpPr/>
          <p:nvPr/>
        </p:nvSpPr>
        <p:spPr>
          <a:xfrm>
            <a:off x="10081617" y="5533072"/>
            <a:ext cx="3518178" cy="1465898"/>
          </a:xfrm>
          <a:prstGeom prst="rect">
            <a:avLst/>
          </a:prstGeom>
          <a:noFill/>
          <a:ln/>
        </p:spPr>
        <p:txBody>
          <a:bodyPr wrap="square" rtlCol="0" anchor="t"/>
          <a:lstStyle/>
          <a:p>
            <a:pPr algn="l" marL="342900" indent="-342900">
              <a:lnSpc>
                <a:spcPts val="2886"/>
              </a:lnSpc>
              <a:buSzPct val="100000"/>
              <a:buChar char="•"/>
            </a:pPr>
            <a:r>
              <a:rPr lang="en-US" sz="1804" dirty="0">
                <a:solidFill>
                  <a:srgbClr val="272525"/>
                </a:solidFill>
                <a:latin typeface="Montserrat" pitchFamily="34" charset="0"/>
                <a:ea typeface="Montserrat" pitchFamily="34" charset="-122"/>
                <a:cs typeface="Montserrat" pitchFamily="34" charset="-120"/>
              </a:rPr>
              <a:t>Cet optimiseur adapte dynamiquement le taux d'apprentissage pour chaque paramètre du modèle.</a:t>
            </a:r>
            <a:endParaRPr lang="en-US" sz="1804" dirty="0"/>
          </a:p>
        </p:txBody>
      </p:sp>
      <p:pic>
        <p:nvPicPr>
          <p:cNvPr id="16"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521637" y="1724978"/>
            <a:ext cx="6706553" cy="812125"/>
          </a:xfrm>
          <a:prstGeom prst="rect">
            <a:avLst/>
          </a:prstGeom>
          <a:noFill/>
          <a:ln/>
        </p:spPr>
        <p:txBody>
          <a:bodyPr wrap="none" rtlCol="0" anchor="t"/>
          <a:lstStyle/>
          <a:p>
            <a:pPr indent="0" marL="0">
              <a:lnSpc>
                <a:spcPts val="6395"/>
              </a:lnSpc>
              <a:buNone/>
            </a:pPr>
            <a:r>
              <a:rPr lang="en-US" sz="5116" b="1" dirty="0">
                <a:solidFill>
                  <a:srgbClr val="396AF1"/>
                </a:solidFill>
                <a:latin typeface="Barlow" pitchFamily="34" charset="0"/>
                <a:ea typeface="Barlow" pitchFamily="34" charset="-122"/>
                <a:cs typeface="Barlow" pitchFamily="34" charset="-120"/>
              </a:rPr>
              <a:t>Évaluation des Modèles</a:t>
            </a:r>
            <a:endParaRPr lang="en-US" sz="5116" dirty="0"/>
          </a:p>
        </p:txBody>
      </p:sp>
      <p:sp>
        <p:nvSpPr>
          <p:cNvPr id="6" name="Shape 2"/>
          <p:cNvSpPr/>
          <p:nvPr/>
        </p:nvSpPr>
        <p:spPr>
          <a:xfrm>
            <a:off x="4521637" y="3185041"/>
            <a:ext cx="555427" cy="555427"/>
          </a:xfrm>
          <a:prstGeom prst="roundRect">
            <a:avLst>
              <a:gd name="adj" fmla="val 26670"/>
            </a:avLst>
          </a:prstGeom>
          <a:solidFill>
            <a:srgbClr val="EEEFF5"/>
          </a:solidFill>
          <a:ln/>
        </p:spPr>
      </p:sp>
      <p:sp>
        <p:nvSpPr>
          <p:cNvPr id="7" name="Text 3"/>
          <p:cNvSpPr/>
          <p:nvPr/>
        </p:nvSpPr>
        <p:spPr>
          <a:xfrm>
            <a:off x="4730353" y="3267789"/>
            <a:ext cx="137993" cy="389811"/>
          </a:xfrm>
          <a:prstGeom prst="rect">
            <a:avLst/>
          </a:prstGeom>
          <a:noFill/>
          <a:ln/>
        </p:spPr>
        <p:txBody>
          <a:bodyPr wrap="none" rtlCol="0" anchor="t"/>
          <a:lstStyle/>
          <a:p>
            <a:pPr algn="ctr" indent="0" marL="0">
              <a:lnSpc>
                <a:spcPts val="3069"/>
              </a:lnSpc>
              <a:buNone/>
            </a:pPr>
            <a:r>
              <a:rPr lang="en-US" sz="3069" b="1" dirty="0">
                <a:solidFill>
                  <a:srgbClr val="396AF1"/>
                </a:solidFill>
                <a:latin typeface="Barlow" pitchFamily="34" charset="0"/>
                <a:ea typeface="Barlow" pitchFamily="34" charset="-122"/>
                <a:cs typeface="Barlow" pitchFamily="34" charset="-120"/>
              </a:rPr>
              <a:t>1</a:t>
            </a:r>
            <a:endParaRPr lang="en-US" sz="3069" dirty="0"/>
          </a:p>
        </p:txBody>
      </p:sp>
      <p:sp>
        <p:nvSpPr>
          <p:cNvPr id="8" name="Text 4"/>
          <p:cNvSpPr/>
          <p:nvPr/>
        </p:nvSpPr>
        <p:spPr>
          <a:xfrm>
            <a:off x="5323880" y="3185041"/>
            <a:ext cx="3248501" cy="406003"/>
          </a:xfrm>
          <a:prstGeom prst="rect">
            <a:avLst/>
          </a:prstGeom>
          <a:noFill/>
          <a:ln/>
        </p:spPr>
        <p:txBody>
          <a:bodyPr wrap="none" rtlCol="0" anchor="t"/>
          <a:lstStyle/>
          <a:p>
            <a:pPr indent="0" marL="0">
              <a:lnSpc>
                <a:spcPts val="3197"/>
              </a:lnSpc>
              <a:buNone/>
            </a:pPr>
            <a:r>
              <a:rPr lang="en-US" sz="2558" b="1" dirty="0">
                <a:solidFill>
                  <a:srgbClr val="396AF1"/>
                </a:solidFill>
                <a:latin typeface="Barlow" pitchFamily="34" charset="0"/>
                <a:ea typeface="Barlow" pitchFamily="34" charset="-122"/>
                <a:cs typeface="Barlow" pitchFamily="34" charset="-120"/>
              </a:rPr>
              <a:t>Précision</a:t>
            </a:r>
            <a:endParaRPr lang="en-US" sz="2558" dirty="0"/>
          </a:p>
        </p:txBody>
      </p:sp>
      <p:sp>
        <p:nvSpPr>
          <p:cNvPr id="9" name="Text 5"/>
          <p:cNvSpPr/>
          <p:nvPr/>
        </p:nvSpPr>
        <p:spPr>
          <a:xfrm>
            <a:off x="5323880" y="3739158"/>
            <a:ext cx="3696772" cy="2370296"/>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La précision, qui mesure la proportion d'échantillons correctement classés, est la métrique principale pour évaluer les performances des modèles.</a:t>
            </a:r>
            <a:endParaRPr lang="en-US" sz="1944" dirty="0"/>
          </a:p>
        </p:txBody>
      </p:sp>
      <p:sp>
        <p:nvSpPr>
          <p:cNvPr id="10" name="Shape 6"/>
          <p:cNvSpPr/>
          <p:nvPr/>
        </p:nvSpPr>
        <p:spPr>
          <a:xfrm>
            <a:off x="9267468" y="3185041"/>
            <a:ext cx="555427" cy="555427"/>
          </a:xfrm>
          <a:prstGeom prst="roundRect">
            <a:avLst>
              <a:gd name="adj" fmla="val 26670"/>
            </a:avLst>
          </a:prstGeom>
          <a:solidFill>
            <a:srgbClr val="EEEFF5"/>
          </a:solidFill>
          <a:ln/>
        </p:spPr>
      </p:sp>
      <p:sp>
        <p:nvSpPr>
          <p:cNvPr id="11" name="Text 7"/>
          <p:cNvSpPr/>
          <p:nvPr/>
        </p:nvSpPr>
        <p:spPr>
          <a:xfrm>
            <a:off x="9436060" y="3267789"/>
            <a:ext cx="218242" cy="389811"/>
          </a:xfrm>
          <a:prstGeom prst="rect">
            <a:avLst/>
          </a:prstGeom>
          <a:noFill/>
          <a:ln/>
        </p:spPr>
        <p:txBody>
          <a:bodyPr wrap="none" rtlCol="0" anchor="t"/>
          <a:lstStyle/>
          <a:p>
            <a:pPr algn="ctr" indent="0" marL="0">
              <a:lnSpc>
                <a:spcPts val="3069"/>
              </a:lnSpc>
              <a:buNone/>
            </a:pPr>
            <a:r>
              <a:rPr lang="en-US" sz="3069" b="1" dirty="0">
                <a:solidFill>
                  <a:srgbClr val="396AF1"/>
                </a:solidFill>
                <a:latin typeface="Barlow" pitchFamily="34" charset="0"/>
                <a:ea typeface="Barlow" pitchFamily="34" charset="-122"/>
                <a:cs typeface="Barlow" pitchFamily="34" charset="-120"/>
              </a:rPr>
              <a:t>2</a:t>
            </a:r>
            <a:endParaRPr lang="en-US" sz="3069" dirty="0"/>
          </a:p>
        </p:txBody>
      </p:sp>
      <p:sp>
        <p:nvSpPr>
          <p:cNvPr id="12" name="Text 8"/>
          <p:cNvSpPr/>
          <p:nvPr/>
        </p:nvSpPr>
        <p:spPr>
          <a:xfrm>
            <a:off x="10069711" y="3185041"/>
            <a:ext cx="3248501" cy="406003"/>
          </a:xfrm>
          <a:prstGeom prst="rect">
            <a:avLst/>
          </a:prstGeom>
          <a:noFill/>
          <a:ln/>
        </p:spPr>
        <p:txBody>
          <a:bodyPr wrap="none" rtlCol="0" anchor="t"/>
          <a:lstStyle/>
          <a:p>
            <a:pPr indent="0" marL="0">
              <a:lnSpc>
                <a:spcPts val="3197"/>
              </a:lnSpc>
              <a:buNone/>
            </a:pPr>
            <a:r>
              <a:rPr lang="en-US" sz="2558" b="1" dirty="0">
                <a:solidFill>
                  <a:srgbClr val="396AF1"/>
                </a:solidFill>
                <a:latin typeface="Barlow" pitchFamily="34" charset="0"/>
                <a:ea typeface="Barlow" pitchFamily="34" charset="-122"/>
                <a:cs typeface="Barlow" pitchFamily="34" charset="-120"/>
              </a:rPr>
              <a:t>Matrice de Confusion</a:t>
            </a:r>
            <a:endParaRPr lang="en-US" sz="2558" dirty="0"/>
          </a:p>
        </p:txBody>
      </p:sp>
      <p:sp>
        <p:nvSpPr>
          <p:cNvPr id="13" name="Text 9"/>
          <p:cNvSpPr/>
          <p:nvPr/>
        </p:nvSpPr>
        <p:spPr>
          <a:xfrm>
            <a:off x="10069711" y="3739158"/>
            <a:ext cx="3696772" cy="2765346"/>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La matrice de confusion fournit une vue détaillée des erreurs de classification, en indiquant le nombre d'échantillons correctement et incorrectement classés pour chaque classe.</a:t>
            </a:r>
            <a:endParaRPr lang="en-US" sz="1944"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722281"/>
          </a:xfrm>
          <a:prstGeom prst="rect">
            <a:avLst/>
          </a:prstGeom>
          <a:solidFill>
            <a:srgbClr val="EEEFF5"/>
          </a:solidFill>
          <a:ln/>
        </p:spPr>
      </p:sp>
      <p:sp>
        <p:nvSpPr>
          <p:cNvPr id="4" name="Text 1"/>
          <p:cNvSpPr/>
          <p:nvPr/>
        </p:nvSpPr>
        <p:spPr>
          <a:xfrm>
            <a:off x="2046565" y="503873"/>
            <a:ext cx="5293757" cy="602694"/>
          </a:xfrm>
          <a:prstGeom prst="rect">
            <a:avLst/>
          </a:prstGeom>
          <a:noFill/>
          <a:ln/>
        </p:spPr>
        <p:txBody>
          <a:bodyPr wrap="none" rtlCol="0" anchor="t"/>
          <a:lstStyle/>
          <a:p>
            <a:pPr indent="0" marL="0">
              <a:lnSpc>
                <a:spcPts val="4747"/>
              </a:lnSpc>
              <a:buNone/>
            </a:pPr>
            <a:r>
              <a:rPr lang="en-US" sz="3797" b="1" dirty="0">
                <a:solidFill>
                  <a:srgbClr val="396AF1"/>
                </a:solidFill>
                <a:latin typeface="Barlow" pitchFamily="34" charset="0"/>
                <a:ea typeface="Barlow" pitchFamily="34" charset="-122"/>
                <a:cs typeface="Barlow" pitchFamily="34" charset="-120"/>
              </a:rPr>
              <a:t>Résultats du Modèle MLP</a:t>
            </a:r>
            <a:endParaRPr lang="en-US" sz="3797" dirty="0"/>
          </a:p>
        </p:txBody>
      </p:sp>
      <p:sp>
        <p:nvSpPr>
          <p:cNvPr id="5" name="Text 2"/>
          <p:cNvSpPr/>
          <p:nvPr/>
        </p:nvSpPr>
        <p:spPr>
          <a:xfrm>
            <a:off x="2339697" y="1473041"/>
            <a:ext cx="10244138" cy="293132"/>
          </a:xfrm>
          <a:prstGeom prst="rect">
            <a:avLst/>
          </a:prstGeom>
          <a:noFill/>
          <a:ln/>
        </p:spPr>
        <p:txBody>
          <a:bodyPr wrap="none" rtlCol="0" anchor="t"/>
          <a:lstStyle/>
          <a:p>
            <a:pPr algn="l" marL="342900" indent="-342900">
              <a:lnSpc>
                <a:spcPts val="2309"/>
              </a:lnSpc>
              <a:buSzPct val="100000"/>
              <a:buChar char="•"/>
            </a:pPr>
            <a:r>
              <a:rPr lang="en-US" sz="1443" dirty="0">
                <a:solidFill>
                  <a:srgbClr val="272525"/>
                </a:solidFill>
                <a:latin typeface="Montserrat" pitchFamily="34" charset="0"/>
                <a:ea typeface="Montserrat" pitchFamily="34" charset="-122"/>
                <a:cs typeface="Montserrat" pitchFamily="34" charset="-120"/>
              </a:rPr>
              <a:t>Train : 10 epochs : 74,28 % accuracy</a:t>
            </a:r>
            <a:endParaRPr lang="en-US" sz="1443" dirty="0"/>
          </a:p>
        </p:txBody>
      </p:sp>
      <p:sp>
        <p:nvSpPr>
          <p:cNvPr id="6" name="Text 3"/>
          <p:cNvSpPr/>
          <p:nvPr/>
        </p:nvSpPr>
        <p:spPr>
          <a:xfrm>
            <a:off x="2339697" y="1830229"/>
            <a:ext cx="10244138" cy="293132"/>
          </a:xfrm>
          <a:prstGeom prst="rect">
            <a:avLst/>
          </a:prstGeom>
          <a:noFill/>
          <a:ln/>
        </p:spPr>
        <p:txBody>
          <a:bodyPr wrap="none" rtlCol="0" anchor="t"/>
          <a:lstStyle/>
          <a:p>
            <a:pPr algn="l" marL="342900" indent="-342900">
              <a:lnSpc>
                <a:spcPts val="2309"/>
              </a:lnSpc>
              <a:buSzPct val="100000"/>
              <a:buChar char="•"/>
            </a:pPr>
            <a:r>
              <a:rPr lang="en-US" sz="1443" dirty="0">
                <a:solidFill>
                  <a:srgbClr val="272525"/>
                </a:solidFill>
                <a:latin typeface="Montserrat" pitchFamily="34" charset="0"/>
                <a:ea typeface="Montserrat" pitchFamily="34" charset="-122"/>
                <a:cs typeface="Montserrat" pitchFamily="34" charset="-120"/>
              </a:rPr>
              <a:t>Test : 53,02 % accuracy</a:t>
            </a:r>
            <a:endParaRPr lang="en-US" sz="1443" dirty="0"/>
          </a:p>
        </p:txBody>
      </p:sp>
      <p:pic>
        <p:nvPicPr>
          <p:cNvPr id="7" name="Image 1" descr="preencoded.png">    </p:cNvPr>
          <p:cNvPicPr>
            <a:picLocks noChangeAspect="1"/>
          </p:cNvPicPr>
          <p:nvPr/>
        </p:nvPicPr>
        <p:blipFill>
          <a:blip r:embed="rId2"/>
          <a:stretch>
            <a:fillRect/>
          </a:stretch>
        </p:blipFill>
        <p:spPr>
          <a:xfrm>
            <a:off x="2046565" y="2329458"/>
            <a:ext cx="10537269" cy="5389721"/>
          </a:xfrm>
          <a:prstGeom prst="rect">
            <a:avLst/>
          </a:prstGeom>
        </p:spPr>
      </p:pic>
      <p:sp>
        <p:nvSpPr>
          <p:cNvPr id="8" name="Text 4"/>
          <p:cNvSpPr/>
          <p:nvPr/>
        </p:nvSpPr>
        <p:spPr>
          <a:xfrm>
            <a:off x="2046565" y="7925276"/>
            <a:ext cx="10537269" cy="293132"/>
          </a:xfrm>
          <a:prstGeom prst="rect">
            <a:avLst/>
          </a:prstGeom>
          <a:noFill/>
          <a:ln/>
        </p:spPr>
        <p:txBody>
          <a:bodyPr wrap="none" rtlCol="0" anchor="t"/>
          <a:lstStyle/>
          <a:p>
            <a:pPr indent="0" marL="0">
              <a:lnSpc>
                <a:spcPts val="2309"/>
              </a:lnSpc>
              <a:buNone/>
            </a:pPr>
            <a:endParaRPr lang="en-US" sz="1443"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EEEFF5"/>
          </a:solidFill>
          <a:ln/>
        </p:spPr>
      </p:sp>
      <p:sp>
        <p:nvSpPr>
          <p:cNvPr id="4" name="Text 1"/>
          <p:cNvSpPr/>
          <p:nvPr/>
        </p:nvSpPr>
        <p:spPr>
          <a:xfrm>
            <a:off x="1564362" y="550069"/>
            <a:ext cx="5780246" cy="657939"/>
          </a:xfrm>
          <a:prstGeom prst="rect">
            <a:avLst/>
          </a:prstGeom>
          <a:noFill/>
          <a:ln/>
        </p:spPr>
        <p:txBody>
          <a:bodyPr wrap="none" rtlCol="0" anchor="t"/>
          <a:lstStyle/>
          <a:p>
            <a:pPr indent="0" marL="0">
              <a:lnSpc>
                <a:spcPts val="5181"/>
              </a:lnSpc>
              <a:buNone/>
            </a:pPr>
            <a:r>
              <a:rPr lang="en-US" sz="4145" b="1" dirty="0">
                <a:solidFill>
                  <a:srgbClr val="396AF1"/>
                </a:solidFill>
                <a:latin typeface="Barlow" pitchFamily="34" charset="0"/>
                <a:ea typeface="Barlow" pitchFamily="34" charset="-122"/>
                <a:cs typeface="Barlow" pitchFamily="34" charset="-120"/>
              </a:rPr>
              <a:t>Résultats du Modèle MLP</a:t>
            </a:r>
            <a:endParaRPr lang="en-US" sz="4145" dirty="0"/>
          </a:p>
        </p:txBody>
      </p:sp>
      <p:pic>
        <p:nvPicPr>
          <p:cNvPr id="5" name="Image 1" descr="preencoded.png">    </p:cNvPr>
          <p:cNvPicPr>
            <a:picLocks noChangeAspect="1"/>
          </p:cNvPicPr>
          <p:nvPr/>
        </p:nvPicPr>
        <p:blipFill>
          <a:blip r:embed="rId2"/>
          <a:stretch>
            <a:fillRect/>
          </a:stretch>
        </p:blipFill>
        <p:spPr>
          <a:xfrm>
            <a:off x="1564362" y="1733074"/>
            <a:ext cx="4760833" cy="4677966"/>
          </a:xfrm>
          <a:prstGeom prst="rect">
            <a:avLst/>
          </a:prstGeom>
        </p:spPr>
      </p:pic>
      <p:sp>
        <p:nvSpPr>
          <p:cNvPr id="6" name="Text 2"/>
          <p:cNvSpPr/>
          <p:nvPr/>
        </p:nvSpPr>
        <p:spPr>
          <a:xfrm>
            <a:off x="1564362" y="6636068"/>
            <a:ext cx="5506879" cy="320040"/>
          </a:xfrm>
          <a:prstGeom prst="rect">
            <a:avLst/>
          </a:prstGeom>
          <a:noFill/>
          <a:ln/>
        </p:spPr>
        <p:txBody>
          <a:bodyPr wrap="none" rtlCol="0" anchor="t"/>
          <a:lstStyle/>
          <a:p>
            <a:pPr indent="0" marL="0">
              <a:lnSpc>
                <a:spcPts val="2520"/>
              </a:lnSpc>
              <a:buNone/>
            </a:pPr>
            <a:endParaRPr lang="en-US" sz="1575" dirty="0"/>
          </a:p>
        </p:txBody>
      </p:sp>
      <p:pic>
        <p:nvPicPr>
          <p:cNvPr id="7" name="Image 2" descr="preencoded.png">    </p:cNvPr>
          <p:cNvPicPr>
            <a:picLocks noChangeAspect="1"/>
          </p:cNvPicPr>
          <p:nvPr/>
        </p:nvPicPr>
        <p:blipFill>
          <a:blip r:embed="rId3"/>
          <a:stretch>
            <a:fillRect/>
          </a:stretch>
        </p:blipFill>
        <p:spPr>
          <a:xfrm>
            <a:off x="7566779" y="1733074"/>
            <a:ext cx="4760833" cy="4658201"/>
          </a:xfrm>
          <a:prstGeom prst="rect">
            <a:avLst/>
          </a:prstGeom>
        </p:spPr>
      </p:pic>
      <p:sp>
        <p:nvSpPr>
          <p:cNvPr id="8" name="Text 3"/>
          <p:cNvSpPr/>
          <p:nvPr/>
        </p:nvSpPr>
        <p:spPr>
          <a:xfrm>
            <a:off x="1564362" y="7361158"/>
            <a:ext cx="11501676" cy="320040"/>
          </a:xfrm>
          <a:prstGeom prst="rect">
            <a:avLst/>
          </a:prstGeom>
          <a:noFill/>
          <a:ln/>
        </p:spPr>
        <p:txBody>
          <a:bodyPr wrap="none" rtlCol="0" anchor="t"/>
          <a:lstStyle/>
          <a:p>
            <a:pPr indent="0" marL="0">
              <a:lnSpc>
                <a:spcPts val="2520"/>
              </a:lnSpc>
              <a:buNone/>
            </a:pPr>
            <a:endParaRPr lang="en-US" sz="1575"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815"/>
          </a:xfrm>
          <a:prstGeom prst="rect">
            <a:avLst/>
          </a:prstGeom>
          <a:solidFill>
            <a:srgbClr val="EEEFF5"/>
          </a:solidFill>
          <a:ln/>
        </p:spPr>
      </p:sp>
      <p:sp>
        <p:nvSpPr>
          <p:cNvPr id="4" name="Text 1"/>
          <p:cNvSpPr/>
          <p:nvPr/>
        </p:nvSpPr>
        <p:spPr>
          <a:xfrm>
            <a:off x="807244" y="634246"/>
            <a:ext cx="6664047" cy="758666"/>
          </a:xfrm>
          <a:prstGeom prst="rect">
            <a:avLst/>
          </a:prstGeom>
          <a:noFill/>
          <a:ln/>
        </p:spPr>
        <p:txBody>
          <a:bodyPr wrap="none" rtlCol="0" anchor="t"/>
          <a:lstStyle/>
          <a:p>
            <a:pPr indent="0" marL="0">
              <a:lnSpc>
                <a:spcPts val="5974"/>
              </a:lnSpc>
              <a:buNone/>
            </a:pPr>
            <a:r>
              <a:rPr lang="en-US" sz="4779" b="1" dirty="0">
                <a:solidFill>
                  <a:srgbClr val="396AF1"/>
                </a:solidFill>
                <a:latin typeface="Barlow" pitchFamily="34" charset="0"/>
                <a:ea typeface="Barlow" pitchFamily="34" charset="-122"/>
                <a:cs typeface="Barlow" pitchFamily="34" charset="-120"/>
              </a:rPr>
              <a:t>Résultats du Modèle MLP</a:t>
            </a:r>
            <a:endParaRPr lang="en-US" sz="4779" dirty="0"/>
          </a:p>
        </p:txBody>
      </p:sp>
      <p:pic>
        <p:nvPicPr>
          <p:cNvPr id="5" name="Image 1" descr="preencoded.png">    </p:cNvPr>
          <p:cNvPicPr>
            <a:picLocks noChangeAspect="1"/>
          </p:cNvPicPr>
          <p:nvPr/>
        </p:nvPicPr>
        <p:blipFill>
          <a:blip r:embed="rId2"/>
          <a:stretch>
            <a:fillRect/>
          </a:stretch>
        </p:blipFill>
        <p:spPr>
          <a:xfrm>
            <a:off x="807244" y="1998226"/>
            <a:ext cx="2859524" cy="2859524"/>
          </a:xfrm>
          <a:prstGeom prst="rect">
            <a:avLst/>
          </a:prstGeom>
        </p:spPr>
      </p:pic>
      <p:sp>
        <p:nvSpPr>
          <p:cNvPr id="6" name="Text 2"/>
          <p:cNvSpPr/>
          <p:nvPr/>
        </p:nvSpPr>
        <p:spPr>
          <a:xfrm>
            <a:off x="807244" y="5117187"/>
            <a:ext cx="3918228" cy="368975"/>
          </a:xfrm>
          <a:prstGeom prst="rect">
            <a:avLst/>
          </a:prstGeom>
          <a:noFill/>
          <a:ln/>
        </p:spPr>
        <p:txBody>
          <a:bodyPr wrap="none" rtlCol="0" anchor="t"/>
          <a:lstStyle/>
          <a:p>
            <a:pPr indent="0" marL="0">
              <a:lnSpc>
                <a:spcPts val="2906"/>
              </a:lnSpc>
              <a:buNone/>
            </a:pPr>
            <a:r>
              <a:rPr lang="en-US" sz="1816" dirty="0">
                <a:solidFill>
                  <a:srgbClr val="272525"/>
                </a:solidFill>
                <a:latin typeface="Montserrat" pitchFamily="34" charset="0"/>
                <a:ea typeface="Montserrat" pitchFamily="34" charset="-122"/>
                <a:cs typeface="Montserrat" pitchFamily="34" charset="-120"/>
              </a:rPr>
              <a:t>plane </a:t>
            </a:r>
            <a:endParaRPr lang="en-US" sz="1816" dirty="0"/>
          </a:p>
        </p:txBody>
      </p:sp>
      <p:pic>
        <p:nvPicPr>
          <p:cNvPr id="7" name="Image 2" descr="preencoded.png">    </p:cNvPr>
          <p:cNvPicPr>
            <a:picLocks noChangeAspect="1"/>
          </p:cNvPicPr>
          <p:nvPr/>
        </p:nvPicPr>
        <p:blipFill>
          <a:blip r:embed="rId3"/>
          <a:stretch>
            <a:fillRect/>
          </a:stretch>
        </p:blipFill>
        <p:spPr>
          <a:xfrm>
            <a:off x="5295781" y="1998226"/>
            <a:ext cx="7540109" cy="4712494"/>
          </a:xfrm>
          <a:prstGeom prst="rect">
            <a:avLst/>
          </a:prstGeom>
        </p:spPr>
      </p:pic>
      <p:sp>
        <p:nvSpPr>
          <p:cNvPr id="8" name="Text 3"/>
          <p:cNvSpPr/>
          <p:nvPr/>
        </p:nvSpPr>
        <p:spPr>
          <a:xfrm>
            <a:off x="807244" y="7229594"/>
            <a:ext cx="13015913" cy="368975"/>
          </a:xfrm>
          <a:prstGeom prst="rect">
            <a:avLst/>
          </a:prstGeom>
          <a:noFill/>
          <a:ln/>
        </p:spPr>
        <p:txBody>
          <a:bodyPr wrap="none" rtlCol="0" anchor="t"/>
          <a:lstStyle/>
          <a:p>
            <a:pPr indent="0" marL="0">
              <a:lnSpc>
                <a:spcPts val="2906"/>
              </a:lnSpc>
              <a:buNone/>
            </a:pPr>
            <a:endParaRPr lang="en-US" sz="1816"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2024-07-08T10:55:00Z</dcterms:created>
  <dcterms:modified xsi:type="dcterms:W3CDTF">2024-07-08T10:55:00Z</dcterms:modified>
</cp:coreProperties>
</file>